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Merriweather Light"/>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D6A1B4-D0E9-4EBD-8153-F016F7DF01F0}">
  <a:tblStyle styleId="{7CD6A1B4-D0E9-4EBD-8153-F016F7DF01F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Ligh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erriweatherLight-italic.fntdata"/><Relationship Id="rId10" Type="http://schemas.openxmlformats.org/officeDocument/2006/relationships/slide" Target="slides/slide4.xml"/><Relationship Id="rId32" Type="http://schemas.openxmlformats.org/officeDocument/2006/relationships/font" Target="fonts/MerriweatherLight-bold.fntdata"/><Relationship Id="rId13" Type="http://schemas.openxmlformats.org/officeDocument/2006/relationships/slide" Target="slides/slide7.xml"/><Relationship Id="rId35" Type="http://schemas.openxmlformats.org/officeDocument/2006/relationships/font" Target="fonts/Merriweather-regular.fntdata"/><Relationship Id="rId12" Type="http://schemas.openxmlformats.org/officeDocument/2006/relationships/slide" Target="slides/slide6.xml"/><Relationship Id="rId34" Type="http://schemas.openxmlformats.org/officeDocument/2006/relationships/font" Target="fonts/MerriweatherLight-boldItalic.fntdata"/><Relationship Id="rId15" Type="http://schemas.openxmlformats.org/officeDocument/2006/relationships/slide" Target="slides/slide9.xml"/><Relationship Id="rId37" Type="http://schemas.openxmlformats.org/officeDocument/2006/relationships/font" Target="fonts/Merriweather-italic.fntdata"/><Relationship Id="rId14" Type="http://schemas.openxmlformats.org/officeDocument/2006/relationships/slide" Target="slides/slide8.xml"/><Relationship Id="rId36" Type="http://schemas.openxmlformats.org/officeDocument/2006/relationships/font" Target="fonts/Merriweather-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Merriweather-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a60930ca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a60930ca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a60930ca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a60930ca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4a60930ca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4a60930ca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a60930ca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4a60930ca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a60930ca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4a60930ca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1f6ea24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1f6ea24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1f6ea241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51f6ea241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1f6ea241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1f6ea24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1f6ea241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1f6ea241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1f6ea241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1f6ea241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1f6ea241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51f6ea241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4a60930ca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4a60930ca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1f6ea241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51f6ea241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4a60930ca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4a60930ca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b38a3467a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b38a3467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4a60930ca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4a60930ca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a60930c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a60930c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4a60930ca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4a60930ca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4a60930ca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4a60930ca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a60930ca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4a60930ca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4a60930ca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4a60930ca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a60930ca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a60930ca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4a60930ca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4a60930ca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a60930ca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a60930ca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alhadi.com/student-life/psia.html" TargetMode="Externa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psiaacademics.org/" TargetMode="External"/><Relationship Id="rId4" Type="http://schemas.openxmlformats.org/officeDocument/2006/relationships/hyperlink" Target="https://www.alhadi.com/student-life/psia.html" TargetMode="External"/><Relationship Id="rId5" Type="http://schemas.openxmlformats.org/officeDocument/2006/relationships/image" Target="../media/image4.pn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732650" y="803700"/>
            <a:ext cx="1678700" cy="1678700"/>
          </a:xfrm>
          <a:prstGeom prst="rect">
            <a:avLst/>
          </a:prstGeom>
          <a:noFill/>
          <a:ln>
            <a:noFill/>
          </a:ln>
        </p:spPr>
      </p:pic>
      <p:pic>
        <p:nvPicPr>
          <p:cNvPr id="55" name="Google Shape;55;p13"/>
          <p:cNvPicPr preferRelativeResize="0"/>
          <p:nvPr/>
        </p:nvPicPr>
        <p:blipFill>
          <a:blip r:embed="rId4">
            <a:alphaModFix/>
          </a:blip>
          <a:stretch>
            <a:fillRect/>
          </a:stretch>
        </p:blipFill>
        <p:spPr>
          <a:xfrm>
            <a:off x="3354100" y="548150"/>
            <a:ext cx="2435807" cy="2678550"/>
          </a:xfrm>
          <a:prstGeom prst="rect">
            <a:avLst/>
          </a:prstGeom>
          <a:noFill/>
          <a:ln>
            <a:noFill/>
          </a:ln>
        </p:spPr>
      </p:pic>
      <p:sp>
        <p:nvSpPr>
          <p:cNvPr id="56" name="Google Shape;56;p13"/>
          <p:cNvSpPr txBox="1"/>
          <p:nvPr>
            <p:ph idx="4294967295" type="ctrTitle"/>
          </p:nvPr>
        </p:nvSpPr>
        <p:spPr>
          <a:xfrm>
            <a:off x="578850" y="3495800"/>
            <a:ext cx="7986300" cy="646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980000"/>
                </a:solidFill>
                <a:latin typeface="Merriweather"/>
                <a:ea typeface="Merriweather"/>
                <a:cs typeface="Merriweather"/>
                <a:sym typeface="Merriweather"/>
              </a:rPr>
              <a:t>PSIA: AN AL-HADI SCHOOL LEGACY</a:t>
            </a:r>
            <a:endParaRPr sz="3000">
              <a:solidFill>
                <a:srgbClr val="980000"/>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30450"/>
            <a:ext cx="8520600" cy="461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980000"/>
                </a:solidFill>
                <a:latin typeface="Merriweather"/>
                <a:ea typeface="Merriweather"/>
                <a:cs typeface="Merriweather"/>
                <a:sym typeface="Merriweather"/>
              </a:rPr>
              <a:t>SUBJECTS AT EACH GRADE LEVEL</a:t>
            </a:r>
            <a:endParaRPr b="1" sz="1800">
              <a:solidFill>
                <a:srgbClr val="980000"/>
              </a:solidFill>
              <a:latin typeface="Merriweather"/>
              <a:ea typeface="Merriweather"/>
              <a:cs typeface="Merriweather"/>
              <a:sym typeface="Merriweather"/>
            </a:endParaRPr>
          </a:p>
        </p:txBody>
      </p:sp>
      <p:sp>
        <p:nvSpPr>
          <p:cNvPr id="119" name="Google Shape;119;p22"/>
          <p:cNvSpPr txBox="1"/>
          <p:nvPr>
            <p:ph idx="1" type="body"/>
          </p:nvPr>
        </p:nvSpPr>
        <p:spPr>
          <a:xfrm>
            <a:off x="402150" y="341250"/>
            <a:ext cx="8339700" cy="46485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500">
                <a:latin typeface="Merriweather"/>
                <a:ea typeface="Merriweather"/>
                <a:cs typeface="Merriweather"/>
                <a:sym typeface="Merriweather"/>
              </a:rPr>
              <a:t>GRADE 5</a:t>
            </a:r>
            <a:endParaRPr b="1" sz="1500">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100">
                <a:solidFill>
                  <a:srgbClr val="980000"/>
                </a:solidFill>
                <a:latin typeface="Merriweather"/>
                <a:ea typeface="Merriweather"/>
                <a:cs typeface="Merriweather"/>
                <a:sym typeface="Merriweather"/>
              </a:rPr>
              <a:t>Mathematics:</a:t>
            </a:r>
            <a:r>
              <a:rPr lang="en" sz="1100">
                <a:latin typeface="Merriweather"/>
                <a:ea typeface="Merriweather"/>
                <a:cs typeface="Merriweather"/>
                <a:sym typeface="Merriweather"/>
              </a:rPr>
              <a:t> In a comprehensive, multiple choice, 30-minute math test, students are challenged beyond their grade levels in a variety of general math questions.</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Number Sense (Mental Math):</a:t>
            </a:r>
            <a:r>
              <a:rPr lang="en" sz="1100">
                <a:latin typeface="Merriweather"/>
                <a:ea typeface="Merriweather"/>
                <a:cs typeface="Merriweather"/>
                <a:sym typeface="Merriweather"/>
              </a:rPr>
              <a:t> Contestants find high-speed solutions to math problems in this exciting and challenging 10-minute contest in mental mathematics.</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Spelling:</a:t>
            </a:r>
            <a:r>
              <a:rPr lang="en" sz="110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Ready Writing: </a:t>
            </a:r>
            <a:r>
              <a:rPr lang="en" sz="1100">
                <a:latin typeface="Merriweather"/>
                <a:ea typeface="Merriweather"/>
                <a:cs typeface="Merriweather"/>
                <a:sym typeface="Merriweather"/>
              </a:rPr>
              <a:t>This event brings challenge for the gifted writer. Students are given a choice between two prompts. Each prompt defines the audience and provides or implies the purpose for writing.</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Art Memory:</a:t>
            </a:r>
            <a:r>
              <a:rPr lang="en" sz="1100">
                <a:latin typeface="Merriweather"/>
                <a:ea typeface="Merriweather"/>
                <a:cs typeface="Merriweather"/>
                <a:sym typeface="Merriweather"/>
              </a:rPr>
              <a:t> Students are challenged to identify the artist and the work and answer questions about the art and the artists found in the Art Smart Bulletin, published every other year by TuneIn.</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Dictionary Skills:</a:t>
            </a:r>
            <a:r>
              <a:rPr lang="en" sz="1100">
                <a:latin typeface="Merriweather"/>
                <a:ea typeface="Merriweather"/>
                <a:cs typeface="Merriweather"/>
                <a:sym typeface="Merriweather"/>
              </a:rPr>
              <a:t> Students use all elements of the dictionary (Merriam Webster Collegiate Dictionary, 11th edition) in the contest room, as they learn practical techniques for extracting and applying resource information.</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Listening Skills:</a:t>
            </a:r>
            <a:r>
              <a:rPr lang="en" sz="1100">
                <a:latin typeface="Merriweather"/>
                <a:ea typeface="Merriweather"/>
                <a:cs typeface="Merriweather"/>
                <a:sym typeface="Merriweather"/>
              </a:rPr>
              <a:t> Good listening skills enhance any academic area, and the study materials are useful for all students. Contestants may take notes as they listen to the contest script on CD, and then use these notes as they answer objective test questions in 7 minutes. </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Maps, Graphs &amp; Charts</a:t>
            </a:r>
            <a:r>
              <a:rPr b="1" lang="en" sz="1200">
                <a:solidFill>
                  <a:srgbClr val="980000"/>
                </a:solidFill>
                <a:latin typeface="Merriweather"/>
                <a:ea typeface="Merriweather"/>
                <a:cs typeface="Merriweather"/>
                <a:sym typeface="Merriweather"/>
              </a:rPr>
              <a:t> (Geography)</a:t>
            </a:r>
            <a:r>
              <a:rPr b="1" lang="en" sz="1100">
                <a:solidFill>
                  <a:srgbClr val="980000"/>
                </a:solidFill>
                <a:latin typeface="Merriweather"/>
                <a:ea typeface="Merriweather"/>
                <a:cs typeface="Merriweather"/>
                <a:sym typeface="Merriweather"/>
              </a:rPr>
              <a:t>:</a:t>
            </a:r>
            <a:r>
              <a:rPr lang="en" sz="1100">
                <a:latin typeface="Merriweather"/>
                <a:ea typeface="Merriweather"/>
                <a:cs typeface="Merriweather"/>
                <a:sym typeface="Merriweather"/>
              </a:rPr>
              <a:t> Tests include maps, graphs &amp; charts and multiple-choice questions derived from 2018 or newer editions of the Nystrom Desk Atlas, which students bring to the contest. The grade 6-8 test includes additional atlas, geography, and Texas history questions. </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Poetry Interpretation:</a:t>
            </a:r>
            <a:r>
              <a:rPr lang="en" sz="1100">
                <a:latin typeface="Merriweather"/>
                <a:ea typeface="Merriweather"/>
                <a:cs typeface="Merriweather"/>
                <a:sym typeface="Merriweather"/>
              </a:rPr>
              <a:t> Contestants select, prepare and read a literary PROSE selection within a six-minute time limit. Presentations are evaluated on aspects of performance and overall effectiveness. </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Information Skills:</a:t>
            </a:r>
            <a:r>
              <a:rPr lang="en" sz="1100">
                <a:latin typeface="Merriweather"/>
                <a:ea typeface="Merriweather"/>
                <a:cs typeface="Merriweather"/>
                <a:sym typeface="Merriweather"/>
              </a:rPr>
              <a:t> Students use their internet devices to find answers on the internet for 24 </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100">
                <a:latin typeface="Merriweather"/>
                <a:ea typeface="Merriweather"/>
                <a:cs typeface="Merriweather"/>
                <a:sym typeface="Merriweather"/>
              </a:rPr>
              <a:t>questions in this 30-minute online research contest.</a:t>
            </a:r>
            <a:endParaRPr sz="11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100">
                <a:solidFill>
                  <a:srgbClr val="980000"/>
                </a:solidFill>
                <a:latin typeface="Merriweather"/>
                <a:ea typeface="Merriweather"/>
                <a:cs typeface="Merriweather"/>
                <a:sym typeface="Merriweather"/>
              </a:rPr>
              <a:t>Vocabulary:</a:t>
            </a:r>
            <a:r>
              <a:rPr lang="en" sz="1100">
                <a:latin typeface="Merriweather"/>
                <a:ea typeface="Merriweather"/>
                <a:cs typeface="Merriweather"/>
                <a:sym typeface="Merriweather"/>
              </a:rPr>
              <a:t> SAT/PSAT preparation skills, including word usage, reading comprehension, and analogies, are honed through this challenging 30-item multiple-choice, 30-minute contest.</a:t>
            </a:r>
            <a:endParaRPr sz="11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5750"/>
            <a:ext cx="8520600" cy="461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980000"/>
                </a:solidFill>
                <a:latin typeface="Merriweather"/>
                <a:ea typeface="Merriweather"/>
                <a:cs typeface="Merriweather"/>
                <a:sym typeface="Merriweather"/>
              </a:rPr>
              <a:t>SUBJECTS AT EACH GRADE LEVEL</a:t>
            </a:r>
            <a:endParaRPr b="1" sz="1800">
              <a:solidFill>
                <a:srgbClr val="980000"/>
              </a:solidFill>
              <a:latin typeface="Merriweather"/>
              <a:ea typeface="Merriweather"/>
              <a:cs typeface="Merriweather"/>
              <a:sym typeface="Merriweather"/>
            </a:endParaRPr>
          </a:p>
        </p:txBody>
      </p:sp>
      <p:sp>
        <p:nvSpPr>
          <p:cNvPr id="125" name="Google Shape;125;p23"/>
          <p:cNvSpPr txBox="1"/>
          <p:nvPr>
            <p:ph idx="1" type="body"/>
          </p:nvPr>
        </p:nvSpPr>
        <p:spPr>
          <a:xfrm>
            <a:off x="118550" y="265050"/>
            <a:ext cx="8915400" cy="48795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500">
                <a:latin typeface="Merriweather"/>
                <a:ea typeface="Merriweather"/>
                <a:cs typeface="Merriweather"/>
                <a:sym typeface="Merriweather"/>
              </a:rPr>
              <a:t>GRADE 6</a:t>
            </a:r>
            <a:endParaRPr b="1" sz="15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Mathematics:</a:t>
            </a:r>
            <a:r>
              <a:rPr lang="en" sz="1000">
                <a:latin typeface="Merriweather"/>
                <a:ea typeface="Merriweather"/>
                <a:cs typeface="Merriweather"/>
                <a:sym typeface="Merriweather"/>
              </a:rPr>
              <a:t> In a comprehensive, multiple choice, 30-minute math test, students are challenged beyond their grade levels in a variety of general math questions.</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Number Sense (Mental Math):</a:t>
            </a:r>
            <a:r>
              <a:rPr lang="en" sz="1000">
                <a:latin typeface="Merriweather"/>
                <a:ea typeface="Merriweather"/>
                <a:cs typeface="Merriweather"/>
                <a:sym typeface="Merriweather"/>
              </a:rPr>
              <a:t> Contestants find high-speed solutions to math problems in this exciting and challenging 10-minute contest in mental mathematics.</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Spelling:</a:t>
            </a:r>
            <a:r>
              <a:rPr lang="en" sz="100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Ready Writing: </a:t>
            </a:r>
            <a:r>
              <a:rPr lang="en" sz="1000">
                <a:latin typeface="Merriweather"/>
                <a:ea typeface="Merriweather"/>
                <a:cs typeface="Merriweather"/>
                <a:sym typeface="Merriweather"/>
              </a:rPr>
              <a:t>This event brings challenge for the gifted writer. Students are given a choice between two prompts. Each prompt defines the audience and provides or implies the purpose for writing.</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Art Memory:</a:t>
            </a:r>
            <a:r>
              <a:rPr lang="en" sz="1000">
                <a:latin typeface="Merriweather"/>
                <a:ea typeface="Merriweather"/>
                <a:cs typeface="Merriweather"/>
                <a:sym typeface="Merriweather"/>
              </a:rPr>
              <a:t> Students are challenged to identify the artist and the work and answer questions about the art and the artists found in the Art Smart Bulletin, published every other year by TuneIn.</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Dictionary Skills:</a:t>
            </a:r>
            <a:r>
              <a:rPr lang="en" sz="1000">
                <a:latin typeface="Merriweather"/>
                <a:ea typeface="Merriweather"/>
                <a:cs typeface="Merriweather"/>
                <a:sym typeface="Merriweather"/>
              </a:rPr>
              <a:t> Students use all elements of the dictionary (Merriam Webster Collegiate Dictionary, 11th edition) in the contest room, as they learn practical techniques for extracting and applying resource information.</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Listening Skills:</a:t>
            </a:r>
            <a:r>
              <a:rPr lang="en" sz="1000">
                <a:latin typeface="Merriweather"/>
                <a:ea typeface="Merriweather"/>
                <a:cs typeface="Merriweather"/>
                <a:sym typeface="Merriweather"/>
              </a:rPr>
              <a:t> Good listening skills enhance any academic area, and the study materials are useful for all students. Contestants may take notes as they listen to the contest script on CD, and then use these notes as they answer objective test questions in 7 minutes.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Maps, Graphs &amp; Charts (Geography):</a:t>
            </a:r>
            <a:r>
              <a:rPr lang="en" sz="1000">
                <a:latin typeface="Merriweather"/>
                <a:ea typeface="Merriweather"/>
                <a:cs typeface="Merriweather"/>
                <a:sym typeface="Merriweather"/>
              </a:rPr>
              <a:t> Tests include maps, graphs &amp; charts and multiple-choice questions derived from 2018 or newer editions of the Nystrom Desk Atlas, which students bring to the contest. The grade 6-8 test includes additional atlas, geography, and Texas history questions.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Poetry Interpretation:</a:t>
            </a:r>
            <a:r>
              <a:rPr lang="en" sz="1000">
                <a:latin typeface="Merriweather"/>
                <a:ea typeface="Merriweather"/>
                <a:cs typeface="Merriweather"/>
                <a:sym typeface="Merriweather"/>
              </a:rPr>
              <a:t> Contestants select, prepare and read a literary PROSE selection within a six-minute time limit. Presentations are evaluated on aspects of performance and overall effectiveness.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Information Skills:</a:t>
            </a:r>
            <a:r>
              <a:rPr lang="en" sz="1000">
                <a:latin typeface="Merriweather"/>
                <a:ea typeface="Merriweather"/>
                <a:cs typeface="Merriweather"/>
                <a:sym typeface="Merriweather"/>
              </a:rPr>
              <a:t> Students use their internet devices to find answers on the internet for 24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000">
                <a:latin typeface="Merriweather"/>
                <a:ea typeface="Merriweather"/>
                <a:cs typeface="Merriweather"/>
                <a:sym typeface="Merriweather"/>
              </a:rPr>
              <a:t>questions in this 30-minute online research contest. 2</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Vocabulary:</a:t>
            </a:r>
            <a:r>
              <a:rPr lang="en" sz="1000">
                <a:latin typeface="Merriweather"/>
                <a:ea typeface="Merriweather"/>
                <a:cs typeface="Merriweather"/>
                <a:sym typeface="Merriweather"/>
              </a:rPr>
              <a:t> SAT/PSAT preparation skills, including word usage, reading comprehension, and analogies, are honed through this challenging 30-item multiple-choice, 30-minute contest.</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Calculator Applications (Pre-Engineering): </a:t>
            </a:r>
            <a:r>
              <a:rPr lang="en" sz="1000">
                <a:latin typeface="Merriweather"/>
                <a:ea typeface="Merriweather"/>
                <a:cs typeface="Merriweather"/>
                <a:sym typeface="Merriweather"/>
              </a:rPr>
              <a:t>This 30-minute contest develops mathematical reasoning and requires application of problem-solving skills toward realistic problems. Any calculator may be used in competition.</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Science: </a:t>
            </a:r>
            <a:r>
              <a:rPr lang="en" sz="1000">
                <a:latin typeface="Merriweather"/>
                <a:ea typeface="Merriweather"/>
                <a:cs typeface="Merriweather"/>
                <a:sym typeface="Merriweather"/>
              </a:rPr>
              <a:t>Earth, Life and Physical Science information found in current textbooks, plus items from current science publications list, are tested in this 30-minute, multiple choice contest, which usually consists of 50 test questions. </a:t>
            </a:r>
            <a:endParaRPr sz="10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000">
                <a:solidFill>
                  <a:srgbClr val="980000"/>
                </a:solidFill>
                <a:latin typeface="Merriweather"/>
                <a:ea typeface="Merriweather"/>
                <a:cs typeface="Merriweather"/>
                <a:sym typeface="Merriweather"/>
              </a:rPr>
              <a:t>On-Site Drawing:</a:t>
            </a:r>
            <a:r>
              <a:rPr lang="en" sz="1000">
                <a:latin typeface="Merriweather"/>
                <a:ea typeface="Merriweather"/>
                <a:cs typeface="Merriweather"/>
                <a:sym typeface="Merriweather"/>
              </a:rPr>
              <a:t> Contestants have 45 minutes to produce a rendering of a still life display (4 to 7 objects) on multi-use drawing paper using any media. Art works are judged by qualified artists and displayed in an art show.</a:t>
            </a:r>
            <a:endParaRPr sz="10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body"/>
          </p:nvPr>
        </p:nvSpPr>
        <p:spPr>
          <a:xfrm>
            <a:off x="150" y="0"/>
            <a:ext cx="9144000" cy="50871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SUBJECTS OFFERED FOR </a:t>
            </a:r>
            <a:r>
              <a:rPr b="1" lang="en" sz="1200">
                <a:solidFill>
                  <a:srgbClr val="980000"/>
                </a:solidFill>
                <a:latin typeface="Merriweather"/>
                <a:ea typeface="Merriweather"/>
                <a:cs typeface="Merriweather"/>
                <a:sym typeface="Merriweather"/>
              </a:rPr>
              <a:t>GRADES 7 &amp; 8</a:t>
            </a:r>
            <a:endParaRPr b="1" sz="1200">
              <a:solidFill>
                <a:srgbClr val="980000"/>
              </a:solidFill>
              <a:latin typeface="Merriweather"/>
              <a:ea typeface="Merriweather"/>
              <a:cs typeface="Merriweather"/>
              <a:sym typeface="Merriweather"/>
            </a:endParaRPr>
          </a:p>
          <a:p>
            <a:pPr indent="0" lvl="0" marL="0" rtl="0" algn="ctr">
              <a:lnSpc>
                <a:spcPct val="100000"/>
              </a:lnSpc>
              <a:spcBef>
                <a:spcPts val="0"/>
              </a:spcBef>
              <a:spcAft>
                <a:spcPts val="0"/>
              </a:spcAft>
              <a:buNone/>
            </a:pPr>
            <a:r>
              <a:t/>
            </a:r>
            <a:endParaRPr b="1" sz="1200">
              <a:solidFill>
                <a:srgbClr val="980000"/>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Mathematics:</a:t>
            </a:r>
            <a:r>
              <a:rPr lang="en" sz="950">
                <a:latin typeface="Merriweather"/>
                <a:ea typeface="Merriweather"/>
                <a:cs typeface="Merriweather"/>
                <a:sym typeface="Merriweather"/>
              </a:rPr>
              <a:t> In a comprehensive, multiple choice, 30-minute math test, students are challenged beyond their grade levels in a variety of general math questions.</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Number Sense (Mental Math):</a:t>
            </a:r>
            <a:r>
              <a:rPr lang="en" sz="950">
                <a:latin typeface="Merriweather"/>
                <a:ea typeface="Merriweather"/>
                <a:cs typeface="Merriweather"/>
                <a:sym typeface="Merriweather"/>
              </a:rPr>
              <a:t> Contestants find high-speed solutions to math problems in this exciting and challenging 10-minute contest in mental mathematics.</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Spelling:</a:t>
            </a:r>
            <a:r>
              <a:rPr lang="en" sz="95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Ready Writing: </a:t>
            </a:r>
            <a:r>
              <a:rPr lang="en" sz="950">
                <a:latin typeface="Merriweather"/>
                <a:ea typeface="Merriweather"/>
                <a:cs typeface="Merriweather"/>
                <a:sym typeface="Merriweather"/>
              </a:rPr>
              <a:t>This event brings challenge for the gifted writer. Students are given a choice between two prompts. Each prompt defines the audience and provides or implies the purpose for writing.</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Art Memory:</a:t>
            </a:r>
            <a:r>
              <a:rPr lang="en" sz="950">
                <a:latin typeface="Merriweather"/>
                <a:ea typeface="Merriweather"/>
                <a:cs typeface="Merriweather"/>
                <a:sym typeface="Merriweather"/>
              </a:rPr>
              <a:t> Students are challenged to identify the artist and the work and answer questions about the art and the artists found in the Art Smart Bulletin, published every other year by TuneIn.</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Dictionary Skills:</a:t>
            </a:r>
            <a:r>
              <a:rPr lang="en" sz="950">
                <a:latin typeface="Merriweather"/>
                <a:ea typeface="Merriweather"/>
                <a:cs typeface="Merriweather"/>
                <a:sym typeface="Merriweather"/>
              </a:rPr>
              <a:t> Students use all elements of the dictionary (Merriam Webster Collegiate Dictionary, 11th edition) in the contest room, as they learn practical techniques for extracting and applying resource information.</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Listening Skills:</a:t>
            </a:r>
            <a:r>
              <a:rPr lang="en" sz="950">
                <a:latin typeface="Merriweather"/>
                <a:ea typeface="Merriweather"/>
                <a:cs typeface="Merriweather"/>
                <a:sym typeface="Merriweather"/>
              </a:rPr>
              <a:t> Good listening skills enhance any academic area, and the study materials are useful for all students. Contestants may take notes as they listen to the contest script on CD, and then use these notes as they answer objective test questions in 7 minutes.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Maps, Graphs &amp; Charts </a:t>
            </a:r>
            <a:r>
              <a:rPr b="1" lang="en" sz="950">
                <a:solidFill>
                  <a:srgbClr val="980000"/>
                </a:solidFill>
                <a:latin typeface="Merriweather"/>
                <a:ea typeface="Merriweather"/>
                <a:cs typeface="Merriweather"/>
                <a:sym typeface="Merriweather"/>
              </a:rPr>
              <a:t>(Geography)</a:t>
            </a:r>
            <a:r>
              <a:rPr b="1" lang="en" sz="950">
                <a:solidFill>
                  <a:srgbClr val="980000"/>
                </a:solidFill>
                <a:latin typeface="Merriweather"/>
                <a:ea typeface="Merriweather"/>
                <a:cs typeface="Merriweather"/>
                <a:sym typeface="Merriweather"/>
              </a:rPr>
              <a:t>:</a:t>
            </a:r>
            <a:r>
              <a:rPr lang="en" sz="950">
                <a:latin typeface="Merriweather"/>
                <a:ea typeface="Merriweather"/>
                <a:cs typeface="Merriweather"/>
                <a:sym typeface="Merriweather"/>
              </a:rPr>
              <a:t> Tests include maps, graphs &amp; charts, &amp; multiple-choice questions derived from 2018 or newer editions of the Nystrom Desk Atlas, which students bring to the contest. The grade 6-8 test includes additional atlas, geography, &amp;  Texas history questions.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Poetry Interpretation:</a:t>
            </a:r>
            <a:r>
              <a:rPr lang="en" sz="950">
                <a:latin typeface="Merriweather"/>
                <a:ea typeface="Merriweather"/>
                <a:cs typeface="Merriweather"/>
                <a:sym typeface="Merriweather"/>
              </a:rPr>
              <a:t> Contestants select, prepare and read a literary PROSE selection within a six-minute time limit. Presentations are evaluated on aspects of performance and overall effectiveness.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Information Skills:</a:t>
            </a:r>
            <a:r>
              <a:rPr lang="en" sz="950">
                <a:latin typeface="Merriweather"/>
                <a:ea typeface="Merriweather"/>
                <a:cs typeface="Merriweather"/>
                <a:sym typeface="Merriweather"/>
              </a:rPr>
              <a:t> Students use their internet devices to find answers on the internet for 24 questions in this 30-minute online research contest.</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Vocabulary:</a:t>
            </a:r>
            <a:r>
              <a:rPr lang="en" sz="950">
                <a:latin typeface="Merriweather"/>
                <a:ea typeface="Merriweather"/>
                <a:cs typeface="Merriweather"/>
                <a:sym typeface="Merriweather"/>
              </a:rPr>
              <a:t> SAT/PSAT preparation skills, including word usage, reading comprehension, and analogies, are honed through this challenging 30-item multiple-choice, 30-minute contest.</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Calculator Applications </a:t>
            </a:r>
            <a:r>
              <a:rPr b="1" lang="en" sz="950">
                <a:solidFill>
                  <a:srgbClr val="980000"/>
                </a:solidFill>
                <a:latin typeface="Merriweather"/>
                <a:ea typeface="Merriweather"/>
                <a:cs typeface="Merriweather"/>
                <a:sym typeface="Merriweather"/>
              </a:rPr>
              <a:t>(Pre-Engineering)</a:t>
            </a:r>
            <a:r>
              <a:rPr b="1" lang="en" sz="950">
                <a:solidFill>
                  <a:srgbClr val="980000"/>
                </a:solidFill>
                <a:latin typeface="Merriweather"/>
                <a:ea typeface="Merriweather"/>
                <a:cs typeface="Merriweather"/>
                <a:sym typeface="Merriweather"/>
              </a:rPr>
              <a:t>:</a:t>
            </a:r>
            <a:r>
              <a:rPr lang="en" sz="950">
                <a:latin typeface="Merriweather"/>
                <a:ea typeface="Merriweather"/>
                <a:cs typeface="Merriweather"/>
                <a:sym typeface="Merriweather"/>
              </a:rPr>
              <a:t> This 30-minute contest develops mathematical reasoning and requires application of problem-solving skills toward realistic problems. Any calculator may be used in competition.</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Science: </a:t>
            </a:r>
            <a:r>
              <a:rPr lang="en" sz="950">
                <a:latin typeface="Merriweather"/>
                <a:ea typeface="Merriweather"/>
                <a:cs typeface="Merriweather"/>
                <a:sym typeface="Merriweather"/>
              </a:rPr>
              <a:t>Earth, Life and Physical Science information found in current textbooks, plus items from current science publications list, are tested in this 30-minute, multiple choice contest, which usually consists of 50 test questions.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On-Site Drawing:</a:t>
            </a:r>
            <a:r>
              <a:rPr lang="en" sz="950">
                <a:latin typeface="Merriweather"/>
                <a:ea typeface="Merriweather"/>
                <a:cs typeface="Merriweather"/>
                <a:sym typeface="Merriweather"/>
              </a:rPr>
              <a:t> Contestants have 45 minutes to produce a rendering of a still life display (4 to 7 objects) on multi-use drawing paper using any media. Art works are judged by qualified artists and displayed in an art show.</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Impromptu Speaking:</a:t>
            </a:r>
            <a:r>
              <a:rPr lang="en" sz="950">
                <a:latin typeface="Merriweather"/>
                <a:ea typeface="Merriweather"/>
                <a:cs typeface="Merriweather"/>
                <a:sym typeface="Merriweather"/>
              </a:rPr>
              <a:t> Students in grades 7 and 8 combined are challenged to think quickly and communicate effectively. They organize their thoughts on a topic for three minutes, then speak for five or fewer minutes without notes. </a:t>
            </a:r>
            <a:endParaRPr sz="95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950">
                <a:solidFill>
                  <a:srgbClr val="980000"/>
                </a:solidFill>
                <a:latin typeface="Merriweather"/>
                <a:ea typeface="Merriweather"/>
                <a:cs typeface="Merriweather"/>
                <a:sym typeface="Merriweather"/>
              </a:rPr>
              <a:t>Modern Oratory:</a:t>
            </a:r>
            <a:r>
              <a:rPr lang="en" sz="950">
                <a:latin typeface="Merriweather"/>
                <a:ea typeface="Merriweather"/>
                <a:cs typeface="Merriweather"/>
                <a:sym typeface="Merriweather"/>
              </a:rPr>
              <a:t> A challenge in writing and speaking, grade 7 &amp; 8 students prepare a short original speech to examine the pros/cons of an issue and defend their points of view, incorporating a variety of skills. Contestants take a stand on only one side of the issue.</a:t>
            </a:r>
            <a:endParaRPr sz="950">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218750" y="468125"/>
            <a:ext cx="4738200" cy="4926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a:t>
            </a:r>
            <a:endParaRPr b="1" sz="2000">
              <a:solidFill>
                <a:srgbClr val="980000"/>
              </a:solidFill>
              <a:latin typeface="Merriweather"/>
              <a:ea typeface="Merriweather"/>
              <a:cs typeface="Merriweather"/>
              <a:sym typeface="Merriweather"/>
            </a:endParaRPr>
          </a:p>
        </p:txBody>
      </p:sp>
      <p:pic>
        <p:nvPicPr>
          <p:cNvPr id="136" name="Google Shape;136;p25"/>
          <p:cNvPicPr preferRelativeResize="0"/>
          <p:nvPr/>
        </p:nvPicPr>
        <p:blipFill>
          <a:blip r:embed="rId3">
            <a:alphaModFix/>
          </a:blip>
          <a:stretch>
            <a:fillRect/>
          </a:stretch>
        </p:blipFill>
        <p:spPr>
          <a:xfrm>
            <a:off x="4727674" y="222600"/>
            <a:ext cx="3602100" cy="4782775"/>
          </a:xfrm>
          <a:prstGeom prst="rect">
            <a:avLst/>
          </a:prstGeom>
          <a:noFill/>
          <a:ln cap="flat" cmpd="sng" w="19050">
            <a:solidFill>
              <a:srgbClr val="980000"/>
            </a:solidFill>
            <a:prstDash val="solid"/>
            <a:round/>
            <a:headEnd len="sm" w="sm" type="none"/>
            <a:tailEnd len="sm" w="sm" type="none"/>
          </a:ln>
        </p:spPr>
      </p:pic>
      <p:sp>
        <p:nvSpPr>
          <p:cNvPr id="137" name="Google Shape;137;p25"/>
          <p:cNvSpPr txBox="1"/>
          <p:nvPr/>
        </p:nvSpPr>
        <p:spPr>
          <a:xfrm>
            <a:off x="619100" y="1029525"/>
            <a:ext cx="3937500" cy="284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All PSIA competitions are held in a single day. </a:t>
            </a:r>
            <a:endParaRPr sz="1300">
              <a:solidFill>
                <a:schemeClr val="dk2"/>
              </a:solidFill>
              <a:latin typeface="Merriweather"/>
              <a:ea typeface="Merriweather"/>
              <a:cs typeface="Merriweather"/>
              <a:sym typeface="Merriweather"/>
            </a:endParaRPr>
          </a:p>
          <a:p>
            <a:pPr indent="0" lvl="0" marL="0" rtl="0" algn="l">
              <a:spcBef>
                <a:spcPts val="1200"/>
              </a:spcBef>
              <a:spcAft>
                <a:spcPts val="0"/>
              </a:spcAft>
              <a:buNone/>
            </a:pPr>
            <a:r>
              <a:rPr lang="en" sz="1300">
                <a:solidFill>
                  <a:schemeClr val="dk2"/>
                </a:solidFill>
                <a:latin typeface="Merriweather"/>
                <a:ea typeface="Merriweather"/>
                <a:cs typeface="Merriweather"/>
                <a:sym typeface="Merriweather"/>
              </a:rPr>
              <a:t>Since some contests take place simultaneously and others overlap in timing,  students will be asked to choose between subjects while registering for the competition.</a:t>
            </a:r>
            <a:endParaRPr sz="1300">
              <a:solidFill>
                <a:schemeClr val="dk2"/>
              </a:solidFill>
              <a:latin typeface="Merriweather"/>
              <a:ea typeface="Merriweather"/>
              <a:cs typeface="Merriweather"/>
              <a:sym typeface="Merriweather"/>
            </a:endParaRPr>
          </a:p>
          <a:p>
            <a:pPr indent="0" lvl="0" marL="0" rtl="0" algn="l">
              <a:spcBef>
                <a:spcPts val="1200"/>
              </a:spcBef>
              <a:spcAft>
                <a:spcPts val="0"/>
              </a:spcAft>
              <a:buNone/>
            </a:pPr>
            <a:r>
              <a:rPr lang="en" sz="1300">
                <a:solidFill>
                  <a:schemeClr val="dk2"/>
                </a:solidFill>
                <a:latin typeface="Merriweather"/>
                <a:ea typeface="Merriweather"/>
                <a:cs typeface="Merriweather"/>
                <a:sym typeface="Merriweather"/>
              </a:rPr>
              <a:t>The next slides show contest timings along with schedule conflicts in detail.</a:t>
            </a:r>
            <a:endParaRPr sz="1300">
              <a:solidFill>
                <a:schemeClr val="dk2"/>
              </a:solidFill>
              <a:latin typeface="Merriweather"/>
              <a:ea typeface="Merriweather"/>
              <a:cs typeface="Merriweather"/>
              <a:sym typeface="Merriweather"/>
            </a:endParaRPr>
          </a:p>
          <a:p>
            <a:pPr indent="0" lvl="0" marL="0" rtl="0" algn="l">
              <a:spcBef>
                <a:spcPts val="1200"/>
              </a:spcBef>
              <a:spcAft>
                <a:spcPts val="1200"/>
              </a:spcAft>
              <a:buNone/>
            </a:pPr>
            <a:r>
              <a:rPr lang="en" sz="1300">
                <a:solidFill>
                  <a:schemeClr val="dk2"/>
                </a:solidFill>
                <a:latin typeface="Merriweather"/>
                <a:ea typeface="Merriweather"/>
                <a:cs typeface="Merriweather"/>
                <a:sym typeface="Merriweather"/>
              </a:rPr>
              <a:t>Please review this information before selecting subjects your child would like to participate in.</a:t>
            </a:r>
            <a:endParaRPr sz="1300">
              <a:solidFill>
                <a:schemeClr val="dk2"/>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716250"/>
            <a:ext cx="8520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 BY GRADE LEVEL</a:t>
            </a:r>
            <a:endParaRPr b="1" sz="20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500">
                <a:solidFill>
                  <a:srgbClr val="434343"/>
                </a:solidFill>
                <a:latin typeface="Merriweather"/>
                <a:ea typeface="Merriweather"/>
                <a:cs typeface="Merriweather"/>
                <a:sym typeface="Merriweather"/>
              </a:rPr>
              <a:t>The schedule is usually the same for both District and State Level Contests</a:t>
            </a:r>
            <a:endParaRPr sz="1500">
              <a:solidFill>
                <a:srgbClr val="434343"/>
              </a:solidFill>
              <a:latin typeface="Merriweather"/>
              <a:ea typeface="Merriweather"/>
              <a:cs typeface="Merriweather"/>
              <a:sym typeface="Merriweather"/>
            </a:endParaRPr>
          </a:p>
        </p:txBody>
      </p:sp>
      <p:graphicFrame>
        <p:nvGraphicFramePr>
          <p:cNvPr id="143" name="Google Shape;143;p26"/>
          <p:cNvGraphicFramePr/>
          <p:nvPr/>
        </p:nvGraphicFramePr>
        <p:xfrm>
          <a:off x="1600200" y="1881350"/>
          <a:ext cx="3000000" cy="3000000"/>
        </p:xfrm>
        <a:graphic>
          <a:graphicData uri="http://schemas.openxmlformats.org/drawingml/2006/table">
            <a:tbl>
              <a:tblPr>
                <a:noFill/>
                <a:tableStyleId>{7CD6A1B4-D0E9-4EBD-8153-F016F7DF01F0}</a:tableStyleId>
              </a:tblPr>
              <a:tblGrid>
                <a:gridCol w="2304900"/>
                <a:gridCol w="3638700"/>
              </a:tblGrid>
              <a:tr h="266700">
                <a:tc gridSpan="2">
                  <a:txBody>
                    <a:bodyPr/>
                    <a:lstStyle/>
                    <a:p>
                      <a:pPr indent="0" lvl="0" marL="0" rtl="0" algn="ctr">
                        <a:spcBef>
                          <a:spcPts val="0"/>
                        </a:spcBef>
                        <a:spcAft>
                          <a:spcPts val="0"/>
                        </a:spcAft>
                        <a:buNone/>
                      </a:pPr>
                      <a:r>
                        <a:rPr b="1" lang="en">
                          <a:latin typeface="Merriweather"/>
                          <a:ea typeface="Merriweather"/>
                          <a:cs typeface="Merriweather"/>
                          <a:sym typeface="Merriweather"/>
                        </a:rPr>
                        <a:t>GRADE 1</a:t>
                      </a:r>
                      <a:endParaRPr b="1">
                        <a:latin typeface="Merriweather"/>
                        <a:ea typeface="Merriweather"/>
                        <a:cs typeface="Merriweather"/>
                        <a:sym typeface="Merriweather"/>
                      </a:endParaRPr>
                    </a:p>
                  </a:txBody>
                  <a:tcPr marT="63500" marB="63500" marR="63500" marL="63500">
                    <a:solidFill>
                      <a:srgbClr val="D9D2E9"/>
                    </a:solidFill>
                  </a:tcPr>
                </a:tc>
                <a:tc hMerge="1"/>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8:30am - 9:30am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Creative Writing </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10:00am - 11:15am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highlight>
                            <a:srgbClr val="FFFF00"/>
                          </a:highlight>
                          <a:latin typeface="Merriweather"/>
                          <a:ea typeface="Merriweather"/>
                          <a:cs typeface="Merriweather"/>
                          <a:sym typeface="Merriweather"/>
                        </a:rPr>
                        <a:t>PRELIMINARY ROUND</a:t>
                      </a:r>
                      <a:endParaRPr sz="1000">
                        <a:highlight>
                          <a:srgbClr val="FFFF00"/>
                        </a:highlight>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1:00pm - 2:00pm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highlight>
                            <a:srgbClr val="FFFF00"/>
                          </a:highlight>
                          <a:latin typeface="Merriweather"/>
                          <a:ea typeface="Merriweather"/>
                          <a:cs typeface="Merriweather"/>
                          <a:sym typeface="Merriweather"/>
                        </a:rPr>
                        <a:t>FINAL ROUND</a:t>
                      </a:r>
                      <a:endParaRPr sz="1000">
                        <a:latin typeface="Merriweather"/>
                        <a:ea typeface="Merriweather"/>
                        <a:cs typeface="Merriweather"/>
                        <a:sym typeface="Merriweather"/>
                      </a:endParaRPr>
                    </a:p>
                  </a:txBody>
                  <a:tcPr marT="63500" marB="63500" marR="63500" marL="6350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27"/>
          <p:cNvGraphicFramePr/>
          <p:nvPr/>
        </p:nvGraphicFramePr>
        <p:xfrm>
          <a:off x="1600200" y="1285875"/>
          <a:ext cx="3000000" cy="3000000"/>
        </p:xfrm>
        <a:graphic>
          <a:graphicData uri="http://schemas.openxmlformats.org/drawingml/2006/table">
            <a:tbl>
              <a:tblPr>
                <a:noFill/>
                <a:tableStyleId>{7CD6A1B4-D0E9-4EBD-8153-F016F7DF01F0}</a:tableStyleId>
              </a:tblPr>
              <a:tblGrid>
                <a:gridCol w="2058200"/>
                <a:gridCol w="3885400"/>
              </a:tblGrid>
              <a:tr h="266700">
                <a:tc gridSpan="2">
                  <a:txBody>
                    <a:bodyPr/>
                    <a:lstStyle/>
                    <a:p>
                      <a:pPr indent="0" lvl="0" marL="0" rtl="0" algn="ctr">
                        <a:spcBef>
                          <a:spcPts val="0"/>
                        </a:spcBef>
                        <a:spcAft>
                          <a:spcPts val="0"/>
                        </a:spcAft>
                        <a:buNone/>
                      </a:pPr>
                      <a:r>
                        <a:rPr b="1" lang="en">
                          <a:latin typeface="Merriweather"/>
                          <a:ea typeface="Merriweather"/>
                          <a:cs typeface="Merriweather"/>
                          <a:sym typeface="Merriweather"/>
                        </a:rPr>
                        <a:t>GRADE 2</a:t>
                      </a:r>
                      <a:endParaRPr b="1">
                        <a:latin typeface="Merriweather"/>
                        <a:ea typeface="Merriweather"/>
                        <a:cs typeface="Merriweather"/>
                        <a:sym typeface="Merriweather"/>
                      </a:endParaRPr>
                    </a:p>
                  </a:txBody>
                  <a:tcPr marT="63500" marB="63500" marR="63500" marL="63500">
                    <a:solidFill>
                      <a:srgbClr val="C9DAF8"/>
                    </a:solidFill>
                  </a:tcPr>
                </a:tc>
                <a:tc hMerge="1"/>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8:00am - 8:30am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Number Sense</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8:30am - 9:30am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Creative Writing </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10:00am - 11:15am</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11:00am - 12:00pm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solidFill>
                            <a:schemeClr val="dk1"/>
                          </a:solidFill>
                          <a:highlight>
                            <a:srgbClr val="FFFF00"/>
                          </a:highlight>
                          <a:latin typeface="Merriweather"/>
                          <a:ea typeface="Merriweather"/>
                          <a:cs typeface="Merriweather"/>
                          <a:sym typeface="Merriweather"/>
                        </a:rPr>
                        <a:t>PRELIMINARY ROUND</a:t>
                      </a:r>
                      <a:r>
                        <a:rPr lang="en">
                          <a:latin typeface="Merriweather"/>
                          <a:ea typeface="Merriweather"/>
                          <a:cs typeface="Merriweather"/>
                          <a:sym typeface="Merriweather"/>
                        </a:rPr>
                        <a:t>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Spelling </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1:00pm - 2:00pm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solidFill>
                            <a:schemeClr val="dk1"/>
                          </a:solidFill>
                          <a:highlight>
                            <a:srgbClr val="FFFF00"/>
                          </a:highlight>
                          <a:latin typeface="Merriweather"/>
                          <a:ea typeface="Merriweather"/>
                          <a:cs typeface="Merriweather"/>
                          <a:sym typeface="Merriweather"/>
                        </a:rPr>
                        <a:t>FINAL ROUND</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2:00pm - 3:00pm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Math</a:t>
                      </a:r>
                      <a:endParaRPr>
                        <a:latin typeface="Merriweather"/>
                        <a:ea typeface="Merriweather"/>
                        <a:cs typeface="Merriweather"/>
                        <a:sym typeface="Merriweather"/>
                      </a:endParaRPr>
                    </a:p>
                  </a:txBody>
                  <a:tcPr marT="63500" marB="63500" marR="63500" marL="63500"/>
                </a:tc>
              </a:tr>
            </a:tbl>
          </a:graphicData>
        </a:graphic>
      </p:graphicFrame>
      <p:sp>
        <p:nvSpPr>
          <p:cNvPr id="149" name="Google Shape;149;p27"/>
          <p:cNvSpPr txBox="1"/>
          <p:nvPr/>
        </p:nvSpPr>
        <p:spPr>
          <a:xfrm>
            <a:off x="1166700" y="3747750"/>
            <a:ext cx="6810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2"/>
                </a:solidFill>
                <a:highlight>
                  <a:srgbClr val="00FF00"/>
                </a:highlight>
                <a:latin typeface="Merriweather"/>
                <a:ea typeface="Merriweather"/>
                <a:cs typeface="Merriweather"/>
                <a:sym typeface="Merriweather"/>
              </a:rPr>
              <a:t>NOTE:</a:t>
            </a:r>
            <a:r>
              <a:rPr b="1" lang="en">
                <a:solidFill>
                  <a:schemeClr val="dk2"/>
                </a:solidFill>
                <a:latin typeface="Merriweather"/>
                <a:ea typeface="Merriweather"/>
                <a:cs typeface="Merriweather"/>
                <a:sym typeface="Merriweather"/>
              </a:rPr>
              <a:t> </a:t>
            </a:r>
            <a:r>
              <a:rPr lang="en">
                <a:solidFill>
                  <a:schemeClr val="dk2"/>
                </a:solidFill>
                <a:latin typeface="Merriweather"/>
                <a:ea typeface="Merriweather"/>
                <a:cs typeface="Merriweather"/>
                <a:sym typeface="Merriweather"/>
              </a:rPr>
              <a:t>At registration time, you must choose between signing up for either Storytelling or Spelling, since there is an overlap of timing at the contest.</a:t>
            </a:r>
            <a:endParaRPr>
              <a:solidFill>
                <a:schemeClr val="dk2"/>
              </a:solidFill>
              <a:latin typeface="Merriweather"/>
              <a:ea typeface="Merriweather"/>
              <a:cs typeface="Merriweather"/>
              <a:sym typeface="Merriweather"/>
            </a:endParaRPr>
          </a:p>
          <a:p>
            <a:pPr indent="0" lvl="0" marL="0" rtl="0" algn="ctr">
              <a:spcBef>
                <a:spcPts val="0"/>
              </a:spcBef>
              <a:spcAft>
                <a:spcPts val="0"/>
              </a:spcAft>
              <a:buNone/>
            </a:pPr>
            <a:r>
              <a:rPr lang="en">
                <a:solidFill>
                  <a:schemeClr val="dk2"/>
                </a:solidFill>
                <a:latin typeface="Merriweather"/>
                <a:ea typeface="Merriweather"/>
                <a:cs typeface="Merriweather"/>
                <a:sym typeface="Merriweather"/>
              </a:rPr>
              <a:t>There are ways to request dual entry scheduling, but it causes unnecessary stress for children.</a:t>
            </a:r>
            <a:endParaRPr>
              <a:solidFill>
                <a:schemeClr val="dk2"/>
              </a:solidFill>
              <a:latin typeface="Merriweather"/>
              <a:ea typeface="Merriweather"/>
              <a:cs typeface="Merriweather"/>
              <a:sym typeface="Merriweather"/>
            </a:endParaRPr>
          </a:p>
        </p:txBody>
      </p:sp>
      <p:sp>
        <p:nvSpPr>
          <p:cNvPr id="150" name="Google Shape;150;p27"/>
          <p:cNvSpPr txBox="1"/>
          <p:nvPr>
            <p:ph type="title"/>
          </p:nvPr>
        </p:nvSpPr>
        <p:spPr>
          <a:xfrm>
            <a:off x="311700" y="335250"/>
            <a:ext cx="8520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 BY GRADE LEVEL</a:t>
            </a:r>
            <a:endParaRPr b="1" sz="20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500">
                <a:solidFill>
                  <a:srgbClr val="434343"/>
                </a:solidFill>
                <a:latin typeface="Merriweather"/>
                <a:ea typeface="Merriweather"/>
                <a:cs typeface="Merriweather"/>
                <a:sym typeface="Merriweather"/>
              </a:rPr>
              <a:t>The schedule is usually the same for both District and State Level Contests</a:t>
            </a:r>
            <a:endParaRPr sz="1500">
              <a:solidFill>
                <a:srgbClr val="434343"/>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nvSpPr>
        <p:spPr>
          <a:xfrm>
            <a:off x="1166700" y="3747750"/>
            <a:ext cx="6810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2"/>
                </a:solidFill>
                <a:highlight>
                  <a:srgbClr val="00FF00"/>
                </a:highlight>
                <a:latin typeface="Merriweather"/>
                <a:ea typeface="Merriweather"/>
                <a:cs typeface="Merriweather"/>
                <a:sym typeface="Merriweather"/>
              </a:rPr>
              <a:t>NOTE: </a:t>
            </a:r>
            <a:r>
              <a:rPr lang="en">
                <a:solidFill>
                  <a:schemeClr val="dk2"/>
                </a:solidFill>
                <a:latin typeface="Merriweather"/>
                <a:ea typeface="Merriweather"/>
                <a:cs typeface="Merriweather"/>
                <a:sym typeface="Merriweather"/>
              </a:rPr>
              <a:t>Students who participate in Storytelling, should not participate in Ready Writing and Spelling, due to an overlap in contest timing.</a:t>
            </a:r>
            <a:endParaRPr>
              <a:solidFill>
                <a:schemeClr val="dk2"/>
              </a:solidFill>
              <a:latin typeface="Merriweather"/>
              <a:ea typeface="Merriweather"/>
              <a:cs typeface="Merriweather"/>
              <a:sym typeface="Merriweather"/>
            </a:endParaRPr>
          </a:p>
          <a:p>
            <a:pPr indent="0" lvl="0" marL="0" rtl="0" algn="ctr">
              <a:spcBef>
                <a:spcPts val="0"/>
              </a:spcBef>
              <a:spcAft>
                <a:spcPts val="0"/>
              </a:spcAft>
              <a:buNone/>
            </a:pPr>
            <a:r>
              <a:rPr lang="en">
                <a:solidFill>
                  <a:schemeClr val="dk2"/>
                </a:solidFill>
                <a:latin typeface="Merriweather"/>
                <a:ea typeface="Merriweather"/>
                <a:cs typeface="Merriweather"/>
                <a:sym typeface="Merriweather"/>
              </a:rPr>
              <a:t>There are ways to request dual </a:t>
            </a:r>
            <a:r>
              <a:rPr lang="en">
                <a:solidFill>
                  <a:schemeClr val="dk2"/>
                </a:solidFill>
                <a:latin typeface="Merriweather"/>
                <a:ea typeface="Merriweather"/>
                <a:cs typeface="Merriweather"/>
                <a:sym typeface="Merriweather"/>
              </a:rPr>
              <a:t>entry </a:t>
            </a:r>
            <a:r>
              <a:rPr lang="en">
                <a:solidFill>
                  <a:schemeClr val="dk2"/>
                </a:solidFill>
                <a:latin typeface="Merriweather"/>
                <a:ea typeface="Merriweather"/>
                <a:cs typeface="Merriweather"/>
                <a:sym typeface="Merriweather"/>
              </a:rPr>
              <a:t>scheduling, but it causes undue stress for children.</a:t>
            </a:r>
            <a:endParaRPr>
              <a:solidFill>
                <a:schemeClr val="dk2"/>
              </a:solidFill>
              <a:latin typeface="Merriweather"/>
              <a:ea typeface="Merriweather"/>
              <a:cs typeface="Merriweather"/>
              <a:sym typeface="Merriweather"/>
            </a:endParaRPr>
          </a:p>
        </p:txBody>
      </p:sp>
      <p:graphicFrame>
        <p:nvGraphicFramePr>
          <p:cNvPr id="156" name="Google Shape;156;p28"/>
          <p:cNvGraphicFramePr/>
          <p:nvPr/>
        </p:nvGraphicFramePr>
        <p:xfrm>
          <a:off x="1600200" y="1145650"/>
          <a:ext cx="3000000" cy="3000000"/>
        </p:xfrm>
        <a:graphic>
          <a:graphicData uri="http://schemas.openxmlformats.org/drawingml/2006/table">
            <a:tbl>
              <a:tblPr>
                <a:noFill/>
                <a:tableStyleId>{7CD6A1B4-D0E9-4EBD-8153-F016F7DF01F0}</a:tableStyleId>
              </a:tblPr>
              <a:tblGrid>
                <a:gridCol w="2057400"/>
                <a:gridCol w="3886200"/>
              </a:tblGrid>
              <a:tr h="266700">
                <a:tc gridSpan="2">
                  <a:txBody>
                    <a:bodyPr/>
                    <a:lstStyle/>
                    <a:p>
                      <a:pPr indent="0" lvl="0" marL="0" rtl="0" algn="ctr">
                        <a:spcBef>
                          <a:spcPts val="0"/>
                        </a:spcBef>
                        <a:spcAft>
                          <a:spcPts val="0"/>
                        </a:spcAft>
                        <a:buNone/>
                      </a:pPr>
                      <a:r>
                        <a:rPr b="1" lang="en">
                          <a:latin typeface="Merriweather"/>
                          <a:ea typeface="Merriweather"/>
                          <a:cs typeface="Merriweather"/>
                          <a:sym typeface="Merriweather"/>
                        </a:rPr>
                        <a:t>GRADE 3</a:t>
                      </a:r>
                      <a:endParaRPr b="1">
                        <a:latin typeface="Merriweather"/>
                        <a:ea typeface="Merriweather"/>
                        <a:cs typeface="Merriweather"/>
                        <a:sym typeface="Merriweather"/>
                      </a:endParaRPr>
                    </a:p>
                  </a:txBody>
                  <a:tcPr marT="63500" marB="63500" marR="63500" marL="63500">
                    <a:solidFill>
                      <a:srgbClr val="CFEAF3"/>
                    </a:solidFill>
                  </a:tcPr>
                </a:tc>
                <a:tc hMerge="1"/>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8:00am - 8:30am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Number Sense</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9:00am - 10:45am</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10:00am - 11:15am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Ready Writing </a:t>
                      </a:r>
                      <a:r>
                        <a:rPr lang="en">
                          <a:highlight>
                            <a:srgbClr val="00FF00"/>
                          </a:highlight>
                          <a:latin typeface="Merriweather"/>
                          <a:ea typeface="Merriweather"/>
                          <a:cs typeface="Merriweather"/>
                          <a:sym typeface="Merriweather"/>
                        </a:rPr>
                        <a:t>OR</a:t>
                      </a:r>
                      <a:endParaRPr>
                        <a:highlight>
                          <a:srgbClr val="00FF00"/>
                        </a:highlight>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Storytelling </a:t>
                      </a:r>
                      <a:r>
                        <a:rPr lang="en" sz="1000">
                          <a:solidFill>
                            <a:schemeClr val="dk1"/>
                          </a:solidFill>
                          <a:highlight>
                            <a:srgbClr val="FFFF00"/>
                          </a:highlight>
                          <a:latin typeface="Merriweather"/>
                          <a:ea typeface="Merriweather"/>
                          <a:cs typeface="Merriweather"/>
                          <a:sym typeface="Merriweather"/>
                        </a:rPr>
                        <a:t>PRELIMINARY ROUND</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10:00am - 11:15am</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11:00am - 12:00pm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solidFill>
                            <a:schemeClr val="dk1"/>
                          </a:solidFill>
                          <a:highlight>
                            <a:srgbClr val="FFFF00"/>
                          </a:highlight>
                          <a:latin typeface="Merriweather"/>
                          <a:ea typeface="Merriweather"/>
                          <a:cs typeface="Merriweather"/>
                          <a:sym typeface="Merriweather"/>
                        </a:rPr>
                        <a:t>PRELIMINARY ROUND</a:t>
                      </a:r>
                      <a:r>
                        <a:rPr lang="en">
                          <a:solidFill>
                            <a:schemeClr val="dk1"/>
                          </a:solidFill>
                          <a:latin typeface="Merriweather"/>
                          <a:ea typeface="Merriweather"/>
                          <a:cs typeface="Merriweather"/>
                          <a:sym typeface="Merriweather"/>
                        </a:rPr>
                        <a:t>  </a:t>
                      </a:r>
                      <a:r>
                        <a:rPr lang="en">
                          <a:latin typeface="Merriweather"/>
                          <a:ea typeface="Merriweather"/>
                          <a:cs typeface="Merriweather"/>
                          <a:sym typeface="Merriweather"/>
                        </a:rPr>
                        <a:t>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Spelling</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1:30pm - 2:30pm </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Storytelling </a:t>
                      </a:r>
                      <a:r>
                        <a:rPr lang="en" sz="1000">
                          <a:solidFill>
                            <a:schemeClr val="dk1"/>
                          </a:solidFill>
                          <a:highlight>
                            <a:srgbClr val="FFFF00"/>
                          </a:highlight>
                          <a:latin typeface="Merriweather"/>
                          <a:ea typeface="Merriweather"/>
                          <a:cs typeface="Merriweather"/>
                          <a:sym typeface="Merriweather"/>
                        </a:rPr>
                        <a:t>FINAL ROUND</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a:latin typeface="Merriweather"/>
                          <a:ea typeface="Merriweather"/>
                          <a:cs typeface="Merriweather"/>
                          <a:sym typeface="Merriweather"/>
                        </a:rPr>
                        <a:t>2:00pm - 3:00pm</a:t>
                      </a:r>
                      <a:endParaRPr>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Math</a:t>
                      </a:r>
                      <a:endParaRPr>
                        <a:latin typeface="Merriweather"/>
                        <a:ea typeface="Merriweather"/>
                        <a:cs typeface="Merriweather"/>
                        <a:sym typeface="Merriweather"/>
                      </a:endParaRPr>
                    </a:p>
                  </a:txBody>
                  <a:tcPr marT="63500" marB="63500" marR="63500" marL="63500"/>
                </a:tc>
              </a:tr>
            </a:tbl>
          </a:graphicData>
        </a:graphic>
      </p:graphicFrame>
      <p:sp>
        <p:nvSpPr>
          <p:cNvPr id="157" name="Google Shape;157;p28"/>
          <p:cNvSpPr txBox="1"/>
          <p:nvPr>
            <p:ph type="title"/>
          </p:nvPr>
        </p:nvSpPr>
        <p:spPr>
          <a:xfrm>
            <a:off x="311700" y="259050"/>
            <a:ext cx="8520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 BY GRADE LEVEL</a:t>
            </a:r>
            <a:endParaRPr b="1" sz="20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500">
                <a:solidFill>
                  <a:srgbClr val="434343"/>
                </a:solidFill>
                <a:latin typeface="Merriweather"/>
                <a:ea typeface="Merriweather"/>
                <a:cs typeface="Merriweather"/>
                <a:sym typeface="Merriweather"/>
              </a:rPr>
              <a:t>The schedule is usually the same for both District and State Level Contests</a:t>
            </a:r>
            <a:endParaRPr sz="1500">
              <a:solidFill>
                <a:srgbClr val="434343"/>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nvSpPr>
        <p:spPr>
          <a:xfrm>
            <a:off x="5231575" y="1022350"/>
            <a:ext cx="36816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highlight>
                  <a:srgbClr val="00FF00"/>
                </a:highlight>
                <a:latin typeface="Merriweather"/>
                <a:ea typeface="Merriweather"/>
                <a:cs typeface="Merriweather"/>
                <a:sym typeface="Merriweather"/>
              </a:rPr>
              <a:t>NOTE</a:t>
            </a:r>
            <a:endParaRPr b="1">
              <a:solidFill>
                <a:schemeClr val="dk2"/>
              </a:solidFill>
              <a:highlight>
                <a:srgbClr val="00FF00"/>
              </a:highlight>
              <a:latin typeface="Merriweather"/>
              <a:ea typeface="Merriweather"/>
              <a:cs typeface="Merriweather"/>
              <a:sym typeface="Merriweather"/>
            </a:endParaRPr>
          </a:p>
          <a:p>
            <a:pPr indent="0" lvl="0" marL="0" rtl="0" algn="l">
              <a:spcBef>
                <a:spcPts val="0"/>
              </a:spcBef>
              <a:spcAft>
                <a:spcPts val="0"/>
              </a:spcAft>
              <a:buNone/>
            </a:pPr>
            <a:r>
              <a:rPr b="1" lang="en">
                <a:solidFill>
                  <a:schemeClr val="dk2"/>
                </a:solidFill>
                <a:latin typeface="Merriweather"/>
                <a:ea typeface="Merriweather"/>
                <a:cs typeface="Merriweather"/>
                <a:sym typeface="Merriweather"/>
              </a:rPr>
              <a:t>DUE TO SCHEDULING CONFLICTS, STUDENTS CHOOSE BETWEEN:</a:t>
            </a:r>
            <a:endParaRPr b="1">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b="1">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Ready Writing &amp; Art Memory</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Spelling</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Listening Skills</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Maps Graphs Charts</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Math &amp; Dictionary Skills</a:t>
            </a:r>
            <a:endParaRPr sz="1200">
              <a:solidFill>
                <a:schemeClr val="dk2"/>
              </a:solidFill>
              <a:latin typeface="Merriweather"/>
              <a:ea typeface="Merriweather"/>
              <a:cs typeface="Merriweather"/>
              <a:sym typeface="Merriweather"/>
            </a:endParaRPr>
          </a:p>
        </p:txBody>
      </p:sp>
      <p:graphicFrame>
        <p:nvGraphicFramePr>
          <p:cNvPr id="163" name="Google Shape;163;p29"/>
          <p:cNvGraphicFramePr/>
          <p:nvPr/>
        </p:nvGraphicFramePr>
        <p:xfrm>
          <a:off x="431275" y="1098550"/>
          <a:ext cx="3000000" cy="3000000"/>
        </p:xfrm>
        <a:graphic>
          <a:graphicData uri="http://schemas.openxmlformats.org/drawingml/2006/table">
            <a:tbl>
              <a:tblPr>
                <a:noFill/>
                <a:tableStyleId>{7CD6A1B4-D0E9-4EBD-8153-F016F7DF01F0}</a:tableStyleId>
              </a:tblPr>
              <a:tblGrid>
                <a:gridCol w="1651525"/>
                <a:gridCol w="2960675"/>
              </a:tblGrid>
              <a:tr h="100000">
                <a:tc gridSpan="2">
                  <a:txBody>
                    <a:bodyPr/>
                    <a:lstStyle/>
                    <a:p>
                      <a:pPr indent="0" lvl="0" marL="0" rtl="0" algn="ctr">
                        <a:spcBef>
                          <a:spcPts val="0"/>
                        </a:spcBef>
                        <a:spcAft>
                          <a:spcPts val="0"/>
                        </a:spcAft>
                        <a:buNone/>
                      </a:pPr>
                      <a:r>
                        <a:rPr b="1" lang="en">
                          <a:latin typeface="Merriweather"/>
                          <a:ea typeface="Merriweather"/>
                          <a:cs typeface="Merriweather"/>
                          <a:sym typeface="Merriweather"/>
                        </a:rPr>
                        <a:t>GRADE 4</a:t>
                      </a:r>
                      <a:endParaRPr b="1">
                        <a:latin typeface="Merriweather"/>
                        <a:ea typeface="Merriweather"/>
                        <a:cs typeface="Merriweather"/>
                        <a:sym typeface="Merriweather"/>
                      </a:endParaRPr>
                    </a:p>
                  </a:txBody>
                  <a:tcPr marT="63500" marB="63500" marR="63500" marL="63500">
                    <a:solidFill>
                      <a:srgbClr val="D9EAD3"/>
                    </a:solidFill>
                  </a:tcPr>
                </a:tc>
                <a:tc hMerge="1"/>
              </a:tr>
              <a:tr h="12700">
                <a:tc>
                  <a:txBody>
                    <a:bodyPr/>
                    <a:lstStyle/>
                    <a:p>
                      <a:pPr indent="0" lvl="0" marL="0" rtl="0" algn="l">
                        <a:spcBef>
                          <a:spcPts val="0"/>
                        </a:spcBef>
                        <a:spcAft>
                          <a:spcPts val="0"/>
                        </a:spcAft>
                        <a:buNone/>
                      </a:pPr>
                      <a:r>
                        <a:rPr lang="en" sz="1300"/>
                        <a:t>8:00am - 8:30am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Number Sense</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300"/>
                        <a:t>9:00am - 10:45am </a:t>
                      </a:r>
                      <a:endParaRPr sz="1300"/>
                    </a:p>
                    <a:p>
                      <a:pPr indent="0" lvl="0" marL="0" rtl="0" algn="l">
                        <a:spcBef>
                          <a:spcPts val="0"/>
                        </a:spcBef>
                        <a:spcAft>
                          <a:spcPts val="0"/>
                        </a:spcAft>
                        <a:buNone/>
                      </a:pPr>
                      <a:r>
                        <a:rPr lang="en" sz="1300"/>
                        <a:t>10:00am - 11:00am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Ready Writing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Art Memory</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300"/>
                        <a:t>11:00am - 12:00pm </a:t>
                      </a:r>
                      <a:endParaRPr sz="1300"/>
                    </a:p>
                    <a:p>
                      <a:pPr indent="0" lvl="0" marL="0" rtl="0" algn="l">
                        <a:spcBef>
                          <a:spcPts val="0"/>
                        </a:spcBef>
                        <a:spcAft>
                          <a:spcPts val="0"/>
                        </a:spcAft>
                        <a:buNone/>
                      </a:pPr>
                      <a:r>
                        <a:rPr lang="en" sz="1300"/>
                        <a:t>11:30am - 12:45pm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Spelling </a:t>
                      </a:r>
                      <a:r>
                        <a:rPr lang="en">
                          <a:highlight>
                            <a:srgbClr val="00FF00"/>
                          </a:highlight>
                          <a:latin typeface="Merriweather"/>
                          <a:ea typeface="Merriweather"/>
                          <a:cs typeface="Merriweather"/>
                          <a:sym typeface="Merriweather"/>
                        </a:rPr>
                        <a:t>OR</a:t>
                      </a:r>
                      <a:endParaRPr>
                        <a:highlight>
                          <a:srgbClr val="00FF00"/>
                        </a:highlight>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Poetry Interpretation </a:t>
                      </a:r>
                      <a:r>
                        <a:rPr lang="en" sz="1000">
                          <a:highlight>
                            <a:srgbClr val="FFFF00"/>
                          </a:highlight>
                          <a:latin typeface="Merriweather"/>
                          <a:ea typeface="Merriweather"/>
                          <a:cs typeface="Merriweather"/>
                          <a:sym typeface="Merriweather"/>
                        </a:rPr>
                        <a:t>PRELIM</a:t>
                      </a:r>
                      <a:endParaRPr sz="1000">
                        <a:highlight>
                          <a:srgbClr val="FFFF00"/>
                        </a:highlight>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300"/>
                        <a:t>11:30am - 12:45pm</a:t>
                      </a:r>
                      <a:endParaRPr sz="1300"/>
                    </a:p>
                    <a:p>
                      <a:pPr indent="0" lvl="0" marL="0" rtl="0" algn="l">
                        <a:spcBef>
                          <a:spcPts val="0"/>
                        </a:spcBef>
                        <a:spcAft>
                          <a:spcPts val="0"/>
                        </a:spcAft>
                        <a:buNone/>
                      </a:pPr>
                      <a:r>
                        <a:rPr lang="en" sz="1300"/>
                        <a:t>12:30pm - 1:30pm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Poetry Interpretation </a:t>
                      </a:r>
                      <a:r>
                        <a:rPr lang="en" sz="1000">
                          <a:solidFill>
                            <a:schemeClr val="dk1"/>
                          </a:solidFill>
                          <a:highlight>
                            <a:srgbClr val="FFFF00"/>
                          </a:highlight>
                          <a:latin typeface="Merriweather"/>
                          <a:ea typeface="Merriweather"/>
                          <a:cs typeface="Merriweather"/>
                          <a:sym typeface="Merriweather"/>
                        </a:rPr>
                        <a:t>PRELIM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Listening Skills</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300"/>
                        <a:t>1:30pm - 2:30pm</a:t>
                      </a:r>
                      <a:endParaRPr sz="1300"/>
                    </a:p>
                    <a:p>
                      <a:pPr indent="0" lvl="0" marL="0" rtl="0" algn="l">
                        <a:spcBef>
                          <a:spcPts val="0"/>
                        </a:spcBef>
                        <a:spcAft>
                          <a:spcPts val="0"/>
                        </a:spcAft>
                        <a:buNone/>
                      </a:pPr>
                      <a:r>
                        <a:rPr lang="en" sz="1300"/>
                        <a:t>1:30pm - 2:30pm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Math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Dictionary Skills</a:t>
                      </a:r>
                      <a:endParaRPr>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300"/>
                        <a:t>2:30pm - 3:30pm </a:t>
                      </a:r>
                      <a:endParaRPr sz="1300"/>
                    </a:p>
                    <a:p>
                      <a:pPr indent="0" lvl="0" marL="0" rtl="0" algn="l">
                        <a:spcBef>
                          <a:spcPts val="0"/>
                        </a:spcBef>
                        <a:spcAft>
                          <a:spcPts val="0"/>
                        </a:spcAft>
                        <a:buNone/>
                      </a:pPr>
                      <a:r>
                        <a:rPr lang="en" sz="1300"/>
                        <a:t>2:30pm - 3:30pm</a:t>
                      </a:r>
                      <a:endParaRPr sz="1300"/>
                    </a:p>
                  </a:txBody>
                  <a:tcPr marT="63500" marB="63500" marR="63500" marL="63500"/>
                </a:tc>
                <a:tc>
                  <a:txBody>
                    <a:bodyPr/>
                    <a:lstStyle/>
                    <a:p>
                      <a:pPr indent="0" lvl="0" marL="0" rtl="0" algn="l">
                        <a:spcBef>
                          <a:spcPts val="0"/>
                        </a:spcBef>
                        <a:spcAft>
                          <a:spcPts val="0"/>
                        </a:spcAft>
                        <a:buNone/>
                      </a:pPr>
                      <a:r>
                        <a:rPr lang="en">
                          <a:latin typeface="Merriweather"/>
                          <a:ea typeface="Merriweather"/>
                          <a:cs typeface="Merriweather"/>
                          <a:sym typeface="Merriweather"/>
                        </a:rPr>
                        <a:t>Poetry Interpretation </a:t>
                      </a:r>
                      <a:r>
                        <a:rPr lang="en" sz="1000">
                          <a:highlight>
                            <a:srgbClr val="FFFF00"/>
                          </a:highlight>
                          <a:latin typeface="Merriweather"/>
                          <a:ea typeface="Merriweather"/>
                          <a:cs typeface="Merriweather"/>
                          <a:sym typeface="Merriweather"/>
                        </a:rPr>
                        <a:t>FINAL</a:t>
                      </a:r>
                      <a:r>
                        <a:rPr lang="en" sz="1000">
                          <a:latin typeface="Merriweather"/>
                          <a:ea typeface="Merriweather"/>
                          <a:cs typeface="Merriweather"/>
                          <a:sym typeface="Merriweather"/>
                        </a:rPr>
                        <a:t> </a:t>
                      </a:r>
                      <a:r>
                        <a:rPr lang="en">
                          <a:highlight>
                            <a:srgbClr val="00FF00"/>
                          </a:highlight>
                          <a:latin typeface="Merriweather"/>
                          <a:ea typeface="Merriweather"/>
                          <a:cs typeface="Merriweather"/>
                          <a:sym typeface="Merriweather"/>
                        </a:rPr>
                        <a:t>OR</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Maps Graphs Charts</a:t>
                      </a:r>
                      <a:endParaRPr>
                        <a:latin typeface="Merriweather"/>
                        <a:ea typeface="Merriweather"/>
                        <a:cs typeface="Merriweather"/>
                        <a:sym typeface="Merriweather"/>
                      </a:endParaRPr>
                    </a:p>
                  </a:txBody>
                  <a:tcPr marT="63500" marB="63500" marR="63500" marL="63500"/>
                </a:tc>
              </a:tr>
            </a:tbl>
          </a:graphicData>
        </a:graphic>
      </p:graphicFrame>
      <p:sp>
        <p:nvSpPr>
          <p:cNvPr id="164" name="Google Shape;164;p29"/>
          <p:cNvSpPr txBox="1"/>
          <p:nvPr>
            <p:ph type="title"/>
          </p:nvPr>
        </p:nvSpPr>
        <p:spPr>
          <a:xfrm>
            <a:off x="311700" y="182850"/>
            <a:ext cx="8520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 BY GRADE LEVEL</a:t>
            </a:r>
            <a:endParaRPr b="1" sz="20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500">
                <a:solidFill>
                  <a:srgbClr val="434343"/>
                </a:solidFill>
                <a:latin typeface="Merriweather"/>
                <a:ea typeface="Merriweather"/>
                <a:cs typeface="Merriweather"/>
                <a:sym typeface="Merriweather"/>
              </a:rPr>
              <a:t>The schedule is usually the same for both District and State Level Contests</a:t>
            </a:r>
            <a:endParaRPr sz="1500">
              <a:solidFill>
                <a:srgbClr val="434343"/>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nvSpPr>
        <p:spPr>
          <a:xfrm>
            <a:off x="5029200" y="1022350"/>
            <a:ext cx="4102800" cy="324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highlight>
                  <a:srgbClr val="00FF00"/>
                </a:highlight>
                <a:latin typeface="Merriweather"/>
                <a:ea typeface="Merriweather"/>
                <a:cs typeface="Merriweather"/>
                <a:sym typeface="Merriweather"/>
              </a:rPr>
              <a:t>NOTE</a:t>
            </a:r>
            <a:endParaRPr b="1">
              <a:solidFill>
                <a:schemeClr val="dk2"/>
              </a:solidFill>
              <a:highlight>
                <a:srgbClr val="00FF00"/>
              </a:highlight>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b="1" lang="en">
                <a:solidFill>
                  <a:schemeClr val="dk2"/>
                </a:solidFill>
                <a:latin typeface="Merriweather"/>
                <a:ea typeface="Merriweather"/>
                <a:cs typeface="Merriweather"/>
                <a:sym typeface="Merriweather"/>
              </a:rPr>
              <a:t>DUE TO SCHEDULING CONFLICTS, STUDENTS CHOOSE BETWEEN:</a:t>
            </a:r>
            <a:endParaRPr b="1">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b="1">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Ready Writing &amp; Art Memory</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Poetry Interpretation &amp; Spelling</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Poetry Interpretation &amp; Listening Skills</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Poetry Interpretation &amp; Maps Graphs Charts</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Listening Skills &amp; Information Skills</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Math &amp; Dictionary Skills</a:t>
            </a:r>
            <a:endParaRPr sz="1300">
              <a:solidFill>
                <a:schemeClr val="dk2"/>
              </a:solidFill>
              <a:latin typeface="Merriweather"/>
              <a:ea typeface="Merriweather"/>
              <a:cs typeface="Merriweather"/>
              <a:sym typeface="Merriweather"/>
            </a:endParaRPr>
          </a:p>
        </p:txBody>
      </p:sp>
      <p:graphicFrame>
        <p:nvGraphicFramePr>
          <p:cNvPr id="170" name="Google Shape;170;p30"/>
          <p:cNvGraphicFramePr/>
          <p:nvPr/>
        </p:nvGraphicFramePr>
        <p:xfrm>
          <a:off x="434750" y="1079925"/>
          <a:ext cx="3000000" cy="3000000"/>
        </p:xfrm>
        <a:graphic>
          <a:graphicData uri="http://schemas.openxmlformats.org/drawingml/2006/table">
            <a:tbl>
              <a:tblPr>
                <a:noFill/>
                <a:tableStyleId>{7CD6A1B4-D0E9-4EBD-8153-F016F7DF01F0}</a:tableStyleId>
              </a:tblPr>
              <a:tblGrid>
                <a:gridCol w="1612025"/>
                <a:gridCol w="2592400"/>
              </a:tblGrid>
              <a:tr h="266700">
                <a:tc gridSpan="2">
                  <a:txBody>
                    <a:bodyPr/>
                    <a:lstStyle/>
                    <a:p>
                      <a:pPr indent="0" lvl="0" marL="0" rtl="0" algn="ctr">
                        <a:spcBef>
                          <a:spcPts val="0"/>
                        </a:spcBef>
                        <a:spcAft>
                          <a:spcPts val="0"/>
                        </a:spcAft>
                        <a:buNone/>
                      </a:pPr>
                      <a:r>
                        <a:rPr lang="en" sz="1200">
                          <a:latin typeface="Merriweather"/>
                          <a:ea typeface="Merriweather"/>
                          <a:cs typeface="Merriweather"/>
                          <a:sym typeface="Merriweather"/>
                        </a:rPr>
                        <a:t>GRADE 5</a:t>
                      </a:r>
                      <a:endParaRPr sz="1200">
                        <a:latin typeface="Merriweather"/>
                        <a:ea typeface="Merriweather"/>
                        <a:cs typeface="Merriweather"/>
                        <a:sym typeface="Merriweather"/>
                      </a:endParaRPr>
                    </a:p>
                  </a:txBody>
                  <a:tcPr marT="63500" marB="63500" marR="63500" marL="63500">
                    <a:solidFill>
                      <a:srgbClr val="FFF2CC"/>
                    </a:solidFill>
                  </a:tcPr>
                </a:tc>
                <a:tc hMerge="1"/>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8:00am - 8:30am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Number Sense</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9:00am - 10:45am</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10:00am - 11:00am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Ready Writing </a:t>
                      </a:r>
                      <a:r>
                        <a:rPr lang="en" sz="1200">
                          <a:highlight>
                            <a:srgbClr val="00FF00"/>
                          </a:highlight>
                          <a:latin typeface="Merriweather"/>
                          <a:ea typeface="Merriweather"/>
                          <a:cs typeface="Merriweather"/>
                          <a:sym typeface="Merriweather"/>
                        </a:rPr>
                        <a:t>OR</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Art Memory</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11:00am - 12:00pm</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11:30am - 12:45pm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Spelling </a:t>
                      </a:r>
                      <a:r>
                        <a:rPr lang="en" sz="1200">
                          <a:highlight>
                            <a:srgbClr val="00FF00"/>
                          </a:highlight>
                          <a:latin typeface="Merriweather"/>
                          <a:ea typeface="Merriweather"/>
                          <a:cs typeface="Merriweather"/>
                          <a:sym typeface="Merriweather"/>
                        </a:rPr>
                        <a:t>OR</a:t>
                      </a:r>
                      <a:endParaRPr sz="1200">
                        <a:highlight>
                          <a:srgbClr val="00FF00"/>
                        </a:highlight>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Poetry Interpretation </a:t>
                      </a:r>
                      <a:r>
                        <a:rPr lang="en" sz="1000">
                          <a:solidFill>
                            <a:schemeClr val="dk1"/>
                          </a:solidFill>
                          <a:highlight>
                            <a:srgbClr val="FFFF00"/>
                          </a:highlight>
                          <a:latin typeface="Merriweather"/>
                          <a:ea typeface="Merriweather"/>
                          <a:cs typeface="Merriweather"/>
                          <a:sym typeface="Merriweather"/>
                        </a:rPr>
                        <a:t>PRELIM</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11:30am - 12:45pm</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12:30pm - 1:30pm</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12:30pm - 1:30pm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Poetry Interpretation </a:t>
                      </a:r>
                      <a:r>
                        <a:rPr lang="en" sz="1000">
                          <a:solidFill>
                            <a:schemeClr val="dk1"/>
                          </a:solidFill>
                          <a:highlight>
                            <a:srgbClr val="FFFF00"/>
                          </a:highlight>
                          <a:latin typeface="Merriweather"/>
                          <a:ea typeface="Merriweather"/>
                          <a:cs typeface="Merriweather"/>
                          <a:sym typeface="Merriweather"/>
                        </a:rPr>
                        <a:t>PRELIM</a:t>
                      </a:r>
                      <a:r>
                        <a:rPr lang="en" sz="1200">
                          <a:latin typeface="Merriweather"/>
                          <a:ea typeface="Merriweather"/>
                          <a:cs typeface="Merriweather"/>
                          <a:sym typeface="Merriweather"/>
                        </a:rPr>
                        <a:t> </a:t>
                      </a:r>
                      <a:r>
                        <a:rPr lang="en" sz="1200">
                          <a:highlight>
                            <a:srgbClr val="00FF00"/>
                          </a:highlight>
                          <a:latin typeface="Merriweather"/>
                          <a:ea typeface="Merriweather"/>
                          <a:cs typeface="Merriweather"/>
                          <a:sym typeface="Merriweather"/>
                        </a:rPr>
                        <a:t>OR</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Listening Skills </a:t>
                      </a:r>
                      <a:r>
                        <a:rPr lang="en" sz="1200">
                          <a:highlight>
                            <a:srgbClr val="00FF00"/>
                          </a:highlight>
                          <a:latin typeface="Merriweather"/>
                          <a:ea typeface="Merriweather"/>
                          <a:cs typeface="Merriweather"/>
                          <a:sym typeface="Merriweather"/>
                        </a:rPr>
                        <a:t>OR</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Information Skills</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1:30pm - 2:30pm </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1:30pm - 2:30pm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Math </a:t>
                      </a:r>
                      <a:r>
                        <a:rPr lang="en" sz="1200">
                          <a:highlight>
                            <a:srgbClr val="00FF00"/>
                          </a:highlight>
                          <a:latin typeface="Merriweather"/>
                          <a:ea typeface="Merriweather"/>
                          <a:cs typeface="Merriweather"/>
                          <a:sym typeface="Merriweather"/>
                        </a:rPr>
                        <a:t>OR</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Dictionary Skills</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2:30pm - 3:30pm </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2:30pm - 3:30pm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Poetry Interpretation </a:t>
                      </a:r>
                      <a:r>
                        <a:rPr lang="en" sz="1000">
                          <a:highlight>
                            <a:srgbClr val="FFFF00"/>
                          </a:highlight>
                          <a:latin typeface="Merriweather"/>
                          <a:ea typeface="Merriweather"/>
                          <a:cs typeface="Merriweather"/>
                          <a:sym typeface="Merriweather"/>
                        </a:rPr>
                        <a:t>FINAL</a:t>
                      </a:r>
                      <a:r>
                        <a:rPr lang="en" sz="1000">
                          <a:latin typeface="Merriweather"/>
                          <a:ea typeface="Merriweather"/>
                          <a:cs typeface="Merriweather"/>
                          <a:sym typeface="Merriweather"/>
                        </a:rPr>
                        <a:t> </a:t>
                      </a:r>
                      <a:r>
                        <a:rPr lang="en" sz="1200">
                          <a:highlight>
                            <a:srgbClr val="00FF00"/>
                          </a:highlight>
                          <a:latin typeface="Merriweather"/>
                          <a:ea typeface="Merriweather"/>
                          <a:cs typeface="Merriweather"/>
                          <a:sym typeface="Merriweather"/>
                        </a:rPr>
                        <a:t>OR</a:t>
                      </a:r>
                      <a:endParaRPr sz="1200">
                        <a:latin typeface="Merriweather"/>
                        <a:ea typeface="Merriweather"/>
                        <a:cs typeface="Merriweather"/>
                        <a:sym typeface="Merriweather"/>
                      </a:endParaRPr>
                    </a:p>
                    <a:p>
                      <a:pPr indent="0" lvl="0" marL="0" rtl="0" algn="l">
                        <a:spcBef>
                          <a:spcPts val="0"/>
                        </a:spcBef>
                        <a:spcAft>
                          <a:spcPts val="0"/>
                        </a:spcAft>
                        <a:buNone/>
                      </a:pPr>
                      <a:r>
                        <a:rPr lang="en" sz="1200">
                          <a:latin typeface="Merriweather"/>
                          <a:ea typeface="Merriweather"/>
                          <a:cs typeface="Merriweather"/>
                          <a:sym typeface="Merriweather"/>
                        </a:rPr>
                        <a:t>Maps Graphs Charts</a:t>
                      </a:r>
                      <a:endParaRPr sz="1200">
                        <a:latin typeface="Merriweather"/>
                        <a:ea typeface="Merriweather"/>
                        <a:cs typeface="Merriweather"/>
                        <a:sym typeface="Merriweather"/>
                      </a:endParaRPr>
                    </a:p>
                  </a:txBody>
                  <a:tcPr marT="63500" marB="63500" marR="63500" marL="63500"/>
                </a:tc>
              </a:tr>
              <a:tr h="12700">
                <a:tc>
                  <a:txBody>
                    <a:bodyPr/>
                    <a:lstStyle/>
                    <a:p>
                      <a:pPr indent="0" lvl="0" marL="0" rtl="0" algn="l">
                        <a:spcBef>
                          <a:spcPts val="0"/>
                        </a:spcBef>
                        <a:spcAft>
                          <a:spcPts val="0"/>
                        </a:spcAft>
                        <a:buNone/>
                      </a:pPr>
                      <a:r>
                        <a:rPr lang="en" sz="1200">
                          <a:latin typeface="Merriweather"/>
                          <a:ea typeface="Merriweather"/>
                          <a:cs typeface="Merriweather"/>
                          <a:sym typeface="Merriweather"/>
                        </a:rPr>
                        <a:t>3:30pm - 4:30pm</a:t>
                      </a:r>
                      <a:endParaRPr sz="1200">
                        <a:latin typeface="Merriweather"/>
                        <a:ea typeface="Merriweather"/>
                        <a:cs typeface="Merriweather"/>
                        <a:sym typeface="Merriweather"/>
                      </a:endParaRPr>
                    </a:p>
                  </a:txBody>
                  <a:tcPr marT="63500" marB="63500" marR="63500" marL="63500"/>
                </a:tc>
                <a:tc>
                  <a:txBody>
                    <a:bodyPr/>
                    <a:lstStyle/>
                    <a:p>
                      <a:pPr indent="0" lvl="0" marL="0" rtl="0" algn="l">
                        <a:spcBef>
                          <a:spcPts val="0"/>
                        </a:spcBef>
                        <a:spcAft>
                          <a:spcPts val="0"/>
                        </a:spcAft>
                        <a:buNone/>
                      </a:pPr>
                      <a:r>
                        <a:rPr lang="en" sz="1200">
                          <a:latin typeface="Merriweather"/>
                          <a:ea typeface="Merriweather"/>
                          <a:cs typeface="Merriweather"/>
                          <a:sym typeface="Merriweather"/>
                        </a:rPr>
                        <a:t>Vocabulary</a:t>
                      </a:r>
                      <a:endParaRPr sz="1200">
                        <a:latin typeface="Merriweather"/>
                        <a:ea typeface="Merriweather"/>
                        <a:cs typeface="Merriweather"/>
                        <a:sym typeface="Merriweather"/>
                      </a:endParaRPr>
                    </a:p>
                  </a:txBody>
                  <a:tcPr marT="63500" marB="63500" marR="63500" marL="63500"/>
                </a:tc>
              </a:tr>
            </a:tbl>
          </a:graphicData>
        </a:graphic>
      </p:graphicFrame>
      <p:sp>
        <p:nvSpPr>
          <p:cNvPr id="171" name="Google Shape;171;p30"/>
          <p:cNvSpPr txBox="1"/>
          <p:nvPr>
            <p:ph type="title"/>
          </p:nvPr>
        </p:nvSpPr>
        <p:spPr>
          <a:xfrm>
            <a:off x="311700" y="182850"/>
            <a:ext cx="8520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CONTEST SCHEDULE BY GRADE LEVEL</a:t>
            </a:r>
            <a:endParaRPr b="1" sz="20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500">
                <a:solidFill>
                  <a:srgbClr val="434343"/>
                </a:solidFill>
                <a:latin typeface="Merriweather"/>
                <a:ea typeface="Merriweather"/>
                <a:cs typeface="Merriweather"/>
                <a:sym typeface="Merriweather"/>
              </a:rPr>
              <a:t>The schedule is usually the same for both District and State Level Contests</a:t>
            </a:r>
            <a:endParaRPr sz="1500">
              <a:solidFill>
                <a:srgbClr val="434343"/>
              </a:solidFill>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nvSpPr>
        <p:spPr>
          <a:xfrm>
            <a:off x="4191000" y="946150"/>
            <a:ext cx="4641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2"/>
                </a:solidFill>
                <a:latin typeface="Merriweather"/>
                <a:ea typeface="Merriweather"/>
                <a:cs typeface="Merriweather"/>
                <a:sym typeface="Merriweather"/>
              </a:rPr>
              <a:t>DUE TO SCHEDULING CONFLICTS, STUDENTS MUST CHOOSE BETWEEN THE FOLLOWING SUBJECTS:</a:t>
            </a:r>
            <a:endParaRPr b="1"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Onsite Drawing &amp; Number Sense</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Spelling</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Onsite Drawing</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Calculator Applications</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Poetry Interpretation &amp; Ready Writing</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Ready Writing &amp; Calculator Applications</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Ready Writing &amp; Science</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Ready Writing &amp; Art Memory</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Science &amp; Art Memory</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Information Skills &amp; Listening Skills </a:t>
            </a:r>
            <a:endParaRPr sz="12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200">
                <a:solidFill>
                  <a:schemeClr val="dk2"/>
                </a:solidFill>
                <a:latin typeface="Merriweather"/>
                <a:ea typeface="Merriweather"/>
                <a:cs typeface="Merriweather"/>
                <a:sym typeface="Merriweather"/>
              </a:rPr>
              <a:t>Math &amp; Dictionary Skills</a:t>
            </a:r>
            <a:endParaRPr sz="1200">
              <a:solidFill>
                <a:schemeClr val="dk2"/>
              </a:solidFill>
              <a:latin typeface="Merriweather"/>
              <a:ea typeface="Merriweather"/>
              <a:cs typeface="Merriweather"/>
              <a:sym typeface="Merriweather"/>
            </a:endParaRPr>
          </a:p>
        </p:txBody>
      </p:sp>
      <p:sp>
        <p:nvSpPr>
          <p:cNvPr id="177" name="Google Shape;177;p31"/>
          <p:cNvSpPr txBox="1"/>
          <p:nvPr>
            <p:ph type="title"/>
          </p:nvPr>
        </p:nvSpPr>
        <p:spPr>
          <a:xfrm>
            <a:off x="4168975" y="30450"/>
            <a:ext cx="4741500" cy="831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400">
                <a:solidFill>
                  <a:srgbClr val="980000"/>
                </a:solidFill>
                <a:latin typeface="Merriweather"/>
                <a:ea typeface="Merriweather"/>
                <a:cs typeface="Merriweather"/>
                <a:sym typeface="Merriweather"/>
              </a:rPr>
              <a:t>CONTEST SCHEDULE BY GRADE LEVEL</a:t>
            </a:r>
            <a:endParaRPr b="1" sz="1400">
              <a:solidFill>
                <a:srgbClr val="980000"/>
              </a:solidFill>
              <a:latin typeface="Merriweather"/>
              <a:ea typeface="Merriweather"/>
              <a:cs typeface="Merriweather"/>
              <a:sym typeface="Merriweather"/>
            </a:endParaRPr>
          </a:p>
          <a:p>
            <a:pPr indent="0" lvl="0" marL="0" rtl="0" algn="l">
              <a:spcBef>
                <a:spcPts val="0"/>
              </a:spcBef>
              <a:spcAft>
                <a:spcPts val="0"/>
              </a:spcAft>
              <a:buNone/>
            </a:pPr>
            <a:r>
              <a:rPr lang="en" sz="1400">
                <a:solidFill>
                  <a:schemeClr val="dk2"/>
                </a:solidFill>
                <a:latin typeface="Merriweather"/>
                <a:ea typeface="Merriweather"/>
                <a:cs typeface="Merriweather"/>
                <a:sym typeface="Merriweather"/>
              </a:rPr>
              <a:t>The schedule is usually the same for both District and State Level Contests</a:t>
            </a:r>
            <a:endParaRPr sz="1200">
              <a:solidFill>
                <a:schemeClr val="dk2"/>
              </a:solidFill>
              <a:latin typeface="Merriweather"/>
              <a:ea typeface="Merriweather"/>
              <a:cs typeface="Merriweather"/>
              <a:sym typeface="Merriweather"/>
            </a:endParaRPr>
          </a:p>
        </p:txBody>
      </p:sp>
      <p:graphicFrame>
        <p:nvGraphicFramePr>
          <p:cNvPr id="178" name="Google Shape;178;p31"/>
          <p:cNvGraphicFramePr/>
          <p:nvPr/>
        </p:nvGraphicFramePr>
        <p:xfrm>
          <a:off x="152400" y="152400"/>
          <a:ext cx="3000000" cy="3000000"/>
        </p:xfrm>
        <a:graphic>
          <a:graphicData uri="http://schemas.openxmlformats.org/drawingml/2006/table">
            <a:tbl>
              <a:tblPr>
                <a:noFill/>
                <a:tableStyleId>{7CD6A1B4-D0E9-4EBD-8153-F016F7DF01F0}</a:tableStyleId>
              </a:tblPr>
              <a:tblGrid>
                <a:gridCol w="1280950"/>
                <a:gridCol w="2534300"/>
              </a:tblGrid>
              <a:tr h="266700">
                <a:tc gridSpan="2">
                  <a:txBody>
                    <a:bodyPr/>
                    <a:lstStyle/>
                    <a:p>
                      <a:pPr indent="0" lvl="0" marL="0" rtl="0" algn="ctr">
                        <a:spcBef>
                          <a:spcPts val="0"/>
                        </a:spcBef>
                        <a:spcAft>
                          <a:spcPts val="0"/>
                        </a:spcAft>
                        <a:buNone/>
                      </a:pPr>
                      <a:r>
                        <a:rPr lang="en" sz="800">
                          <a:latin typeface="Merriweather Light"/>
                          <a:ea typeface="Merriweather Light"/>
                          <a:cs typeface="Merriweather Light"/>
                          <a:sym typeface="Merriweather Light"/>
                        </a:rPr>
                        <a:t>GRADE 6</a:t>
                      </a:r>
                      <a:endParaRPr sz="800">
                        <a:latin typeface="Merriweather Light"/>
                        <a:ea typeface="Merriweather Light"/>
                        <a:cs typeface="Merriweather Light"/>
                        <a:sym typeface="Merriweather Light"/>
                      </a:endParaRPr>
                    </a:p>
                  </a:txBody>
                  <a:tcPr marT="63500" marB="63500" marR="63500" marL="63500">
                    <a:solidFill>
                      <a:srgbClr val="FCE5CD"/>
                    </a:solidFill>
                  </a:tcPr>
                </a:tc>
                <a:tc hMerge="1"/>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8:00am - 9:00am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8:00am - 8:30am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Onsite Drawing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Number Sense</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8:00am - 9:00am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8:30am - 9:30am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Onsite Drawing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6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9:00am - 10:00am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8:30am - 9:30am </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Calculator Applications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9:00am - 10:45am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8:30am - 9:30am </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Ready Writing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9:00am - 10:00am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9:00am - 10:45am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Calculator Applications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Ready Writing</a:t>
                      </a:r>
                      <a:endParaRPr sz="800">
                        <a:highlight>
                          <a:srgbClr val="00FF00"/>
                        </a:highlight>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9:00am - 10:45am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10:00am - 11:00am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Ready Writing </a:t>
                      </a:r>
                      <a:r>
                        <a:rPr lang="en" sz="800">
                          <a:highlight>
                            <a:srgbClr val="00FF00"/>
                          </a:highlight>
                          <a:latin typeface="Merriweather Light"/>
                          <a:ea typeface="Merriweather Light"/>
                          <a:cs typeface="Merriweather Light"/>
                          <a:sym typeface="Merriweather Light"/>
                        </a:rPr>
                        <a:t>OR</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Science</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9:00am - 10:45am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10:00am - 11:00am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Ready Writing </a:t>
                      </a:r>
                      <a:r>
                        <a:rPr lang="en" sz="800">
                          <a:highlight>
                            <a:srgbClr val="00FF00"/>
                          </a:highlight>
                          <a:latin typeface="Merriweather Light"/>
                          <a:ea typeface="Merriweather Light"/>
                          <a:cs typeface="Merriweather Light"/>
                          <a:sym typeface="Merriweather Light"/>
                        </a:rPr>
                        <a:t>OR</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Art Memory</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10:00am - 11:00am </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10:00am - 11:00am </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Science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Art Memory</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11:00am - 12:00pm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11:30pm - 12:30pm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Spelling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Poetry Interpretation </a:t>
                      </a:r>
                      <a:r>
                        <a:rPr lang="en" sz="800">
                          <a:highlight>
                            <a:srgbClr val="FFFF00"/>
                          </a:highlight>
                          <a:latin typeface="Merriweather Light"/>
                          <a:ea typeface="Merriweather Light"/>
                          <a:cs typeface="Merriweather Light"/>
                          <a:sym typeface="Merriweather Light"/>
                        </a:rPr>
                        <a:t>FINAL</a:t>
                      </a:r>
                      <a:endParaRPr sz="800">
                        <a:highlight>
                          <a:srgbClr val="00FF00"/>
                        </a:highlight>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12:30pm - 1:30pm </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12:30pm - 1:30pm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Information Skills </a:t>
                      </a:r>
                      <a:r>
                        <a:rPr lang="en" sz="800">
                          <a:highlight>
                            <a:srgbClr val="00FF00"/>
                          </a:highlight>
                          <a:latin typeface="Merriweather Light"/>
                          <a:ea typeface="Merriweather Light"/>
                          <a:cs typeface="Merriweather Light"/>
                          <a:sym typeface="Merriweather Light"/>
                        </a:rPr>
                        <a:t>OR</a:t>
                      </a:r>
                      <a:endParaRPr sz="8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Listening Skills </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1:30pm - 2:30pm</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1:30pm - 2:30pm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Math </a:t>
                      </a:r>
                      <a:r>
                        <a:rPr lang="en" sz="800">
                          <a:highlight>
                            <a:srgbClr val="00FF00"/>
                          </a:highlight>
                          <a:latin typeface="Merriweather Light"/>
                          <a:ea typeface="Merriweather Light"/>
                          <a:cs typeface="Merriweather Light"/>
                          <a:sym typeface="Merriweather Light"/>
                        </a:rPr>
                        <a:t>OR</a:t>
                      </a:r>
                      <a:endParaRPr sz="800">
                        <a:latin typeface="Merriweather Light"/>
                        <a:ea typeface="Merriweather Light"/>
                        <a:cs typeface="Merriweather Light"/>
                        <a:sym typeface="Merriweather Light"/>
                      </a:endParaRPr>
                    </a:p>
                    <a:p>
                      <a:pPr indent="0" lvl="0" marL="0" rtl="0" algn="l">
                        <a:spcBef>
                          <a:spcPts val="0"/>
                        </a:spcBef>
                        <a:spcAft>
                          <a:spcPts val="0"/>
                        </a:spcAft>
                        <a:buNone/>
                      </a:pPr>
                      <a:r>
                        <a:rPr lang="en" sz="800">
                          <a:latin typeface="Merriweather Light"/>
                          <a:ea typeface="Merriweather Light"/>
                          <a:cs typeface="Merriweather Light"/>
                          <a:sym typeface="Merriweather Light"/>
                        </a:rPr>
                        <a:t>Dictionary Skills</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2:30pm - 3:30pm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Maps Graphs Charts </a:t>
                      </a:r>
                      <a:endParaRPr sz="8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3:30pm - 4:30pm</a:t>
                      </a:r>
                      <a:endParaRPr sz="8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800">
                          <a:latin typeface="Merriweather Light"/>
                          <a:ea typeface="Merriweather Light"/>
                          <a:cs typeface="Merriweather Light"/>
                          <a:sym typeface="Merriweather Light"/>
                        </a:rPr>
                        <a:t>Vocabulary</a:t>
                      </a:r>
                      <a:endParaRPr sz="800">
                        <a:latin typeface="Merriweather Light"/>
                        <a:ea typeface="Merriweather Light"/>
                        <a:cs typeface="Merriweather Light"/>
                        <a:sym typeface="Merriweather Light"/>
                      </a:endParaRPr>
                    </a:p>
                  </a:txBody>
                  <a:tcPr marT="63500" marB="63500" marR="63500" marL="635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4294967295" type="ctrTitle"/>
          </p:nvPr>
        </p:nvSpPr>
        <p:spPr>
          <a:xfrm>
            <a:off x="578850" y="3343800"/>
            <a:ext cx="7986300" cy="1662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Merriweather"/>
                <a:ea typeface="Merriweather"/>
                <a:cs typeface="Merriweather"/>
                <a:sym typeface="Merriweather"/>
              </a:rPr>
              <a:t>Based in Texas, </a:t>
            </a:r>
            <a:r>
              <a:rPr lang="en" sz="1600">
                <a:solidFill>
                  <a:schemeClr val="dk2"/>
                </a:solidFill>
                <a:latin typeface="Merriweather"/>
                <a:ea typeface="Merriweather"/>
                <a:cs typeface="Merriweather"/>
                <a:sym typeface="Merriweather"/>
              </a:rPr>
              <a:t>PSIA is among the Most Comprehensive Extracurricular Academic Programs in the Nation. It holds competitions annually in districts throughout the state of Texas. District winners proceed to participate in the State Level competition in Fort Worth, TX.</a:t>
            </a:r>
            <a:endParaRPr sz="16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600">
                <a:solidFill>
                  <a:schemeClr val="dk2"/>
                </a:solidFill>
                <a:latin typeface="Merriweather"/>
                <a:ea typeface="Merriweather"/>
                <a:cs typeface="Merriweather"/>
                <a:sym typeface="Merriweather"/>
              </a:rPr>
              <a:t>Since 2005, Al-Hadi School has participated in this rigorous </a:t>
            </a:r>
            <a:r>
              <a:rPr lang="en" sz="1600">
                <a:solidFill>
                  <a:schemeClr val="dk2"/>
                </a:solidFill>
                <a:latin typeface="Merriweather"/>
                <a:ea typeface="Merriweather"/>
                <a:cs typeface="Merriweather"/>
                <a:sym typeface="Merriweather"/>
              </a:rPr>
              <a:t>competition, and o</a:t>
            </a:r>
            <a:r>
              <a:rPr lang="en" sz="1600">
                <a:solidFill>
                  <a:schemeClr val="dk2"/>
                </a:solidFill>
                <a:latin typeface="Merriweather"/>
                <a:ea typeface="Merriweather"/>
                <a:cs typeface="Merriweather"/>
                <a:sym typeface="Merriweather"/>
              </a:rPr>
              <a:t>ur students have won multiple awards at both District and State level.</a:t>
            </a:r>
            <a:endParaRPr sz="1600">
              <a:solidFill>
                <a:schemeClr val="dk2"/>
              </a:solidFill>
              <a:latin typeface="Merriweather"/>
              <a:ea typeface="Merriweather"/>
              <a:cs typeface="Merriweather"/>
              <a:sym typeface="Merriweather"/>
            </a:endParaRPr>
          </a:p>
        </p:txBody>
      </p:sp>
      <p:pic>
        <p:nvPicPr>
          <p:cNvPr id="62" name="Google Shape;62;p14"/>
          <p:cNvPicPr preferRelativeResize="0"/>
          <p:nvPr/>
        </p:nvPicPr>
        <p:blipFill>
          <a:blip r:embed="rId3">
            <a:alphaModFix/>
          </a:blip>
          <a:stretch>
            <a:fillRect/>
          </a:stretch>
        </p:blipFill>
        <p:spPr>
          <a:xfrm>
            <a:off x="2248990" y="653975"/>
            <a:ext cx="4519361" cy="2537425"/>
          </a:xfrm>
          <a:prstGeom prst="rect">
            <a:avLst/>
          </a:prstGeom>
          <a:noFill/>
          <a:ln cap="flat" cmpd="sng" w="19050">
            <a:solidFill>
              <a:srgbClr val="980000"/>
            </a:solidFill>
            <a:prstDash val="solid"/>
            <a:round/>
            <a:headEnd len="sm" w="sm" type="none"/>
            <a:tailEnd len="sm" w="sm" type="none"/>
          </a:ln>
        </p:spPr>
      </p:pic>
      <p:sp>
        <p:nvSpPr>
          <p:cNvPr id="63" name="Google Shape;63;p14"/>
          <p:cNvSpPr txBox="1"/>
          <p:nvPr/>
        </p:nvSpPr>
        <p:spPr>
          <a:xfrm>
            <a:off x="900900" y="28800"/>
            <a:ext cx="7342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400">
                <a:solidFill>
                  <a:srgbClr val="980000"/>
                </a:solidFill>
                <a:latin typeface="Merriweather"/>
                <a:ea typeface="Merriweather"/>
                <a:cs typeface="Merriweather"/>
                <a:sym typeface="Merriweather"/>
              </a:rPr>
              <a:t>HISTORY OF PSIA AT AL-HADI SCHOOL</a:t>
            </a:r>
            <a:endParaRPr/>
          </a:p>
        </p:txBody>
      </p:sp>
      <p:pic>
        <p:nvPicPr>
          <p:cNvPr id="64" name="Google Shape;64;p14"/>
          <p:cNvPicPr preferRelativeResize="0"/>
          <p:nvPr/>
        </p:nvPicPr>
        <p:blipFill rotWithShape="1">
          <a:blip r:embed="rId4">
            <a:alphaModFix/>
          </a:blip>
          <a:srcRect b="0" l="0" r="0" t="0"/>
          <a:stretch/>
        </p:blipFill>
        <p:spPr>
          <a:xfrm>
            <a:off x="6969775" y="653975"/>
            <a:ext cx="1427300" cy="2537424"/>
          </a:xfrm>
          <a:prstGeom prst="rect">
            <a:avLst/>
          </a:prstGeom>
          <a:noFill/>
          <a:ln cap="flat" cmpd="sng" w="28575">
            <a:solidFill>
              <a:srgbClr val="980000"/>
            </a:solidFill>
            <a:prstDash val="solid"/>
            <a:round/>
            <a:headEnd len="sm" w="sm" type="none"/>
            <a:tailEnd len="sm" w="sm" type="none"/>
          </a:ln>
        </p:spPr>
      </p:pic>
      <p:pic>
        <p:nvPicPr>
          <p:cNvPr id="65" name="Google Shape;65;p14"/>
          <p:cNvPicPr preferRelativeResize="0"/>
          <p:nvPr/>
        </p:nvPicPr>
        <p:blipFill>
          <a:blip r:embed="rId5">
            <a:alphaModFix/>
          </a:blip>
          <a:stretch>
            <a:fillRect/>
          </a:stretch>
        </p:blipFill>
        <p:spPr>
          <a:xfrm>
            <a:off x="620275" y="653975"/>
            <a:ext cx="1427300" cy="2537414"/>
          </a:xfrm>
          <a:prstGeom prst="rect">
            <a:avLst/>
          </a:prstGeom>
          <a:noFill/>
          <a:ln cap="flat" cmpd="sng" w="28575">
            <a:solidFill>
              <a:srgbClr val="980000"/>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32"/>
          <p:cNvGraphicFramePr/>
          <p:nvPr/>
        </p:nvGraphicFramePr>
        <p:xfrm>
          <a:off x="533400" y="990600"/>
          <a:ext cx="3000000" cy="3000000"/>
        </p:xfrm>
        <a:graphic>
          <a:graphicData uri="http://schemas.openxmlformats.org/drawingml/2006/table">
            <a:tbl>
              <a:tblPr>
                <a:noFill/>
                <a:tableStyleId>{7CD6A1B4-D0E9-4EBD-8153-F016F7DF01F0}</a:tableStyleId>
              </a:tblPr>
              <a:tblGrid>
                <a:gridCol w="1447650"/>
                <a:gridCol w="2444750"/>
              </a:tblGrid>
              <a:tr h="266700">
                <a:tc gridSpan="2">
                  <a:txBody>
                    <a:bodyPr/>
                    <a:lstStyle/>
                    <a:p>
                      <a:pPr indent="0" lvl="0" marL="0" rtl="0" algn="ctr">
                        <a:spcBef>
                          <a:spcPts val="0"/>
                        </a:spcBef>
                        <a:spcAft>
                          <a:spcPts val="0"/>
                        </a:spcAft>
                        <a:buNone/>
                      </a:pPr>
                      <a:r>
                        <a:rPr b="1" lang="en" sz="1100">
                          <a:latin typeface="Merriweather"/>
                          <a:ea typeface="Merriweather"/>
                          <a:cs typeface="Merriweather"/>
                          <a:sym typeface="Merriweather"/>
                        </a:rPr>
                        <a:t>GRADES 7 &amp; 8</a:t>
                      </a:r>
                      <a:endParaRPr b="1" sz="1100">
                        <a:latin typeface="Merriweather"/>
                        <a:ea typeface="Merriweather"/>
                        <a:cs typeface="Merriweather"/>
                        <a:sym typeface="Merriweather"/>
                      </a:endParaRPr>
                    </a:p>
                  </a:txBody>
                  <a:tcPr marT="63500" marB="63500" marR="63500" marL="63500">
                    <a:solidFill>
                      <a:srgbClr val="F4CCCC"/>
                    </a:solidFill>
                  </a:tcPr>
                </a:tc>
                <a:tc hMerge="1"/>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8:00am - 9:00am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8:00am - 8:30am </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Onsite Drawing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Number Sense</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8:00am - 9:00am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8:30am - 9:30am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Onsite Drawing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8:30am - 9:30am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Calculator Applications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- 10:45am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8:30am - 9:30am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Ready Writing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Poetry Interpretation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- 10:45am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-11:15am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Ready Writing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Modern Oratory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9:00am - 10:45am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Calculator Applications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Ready Writing</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- 10:45am </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- 11:00am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Ready Writing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Science</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3:30pm - 4:30pm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4:00pm - 5:00pm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Vocabulary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Impromptu Speaking </a:t>
                      </a:r>
                      <a:r>
                        <a:rPr lang="en" sz="800">
                          <a:highlight>
                            <a:srgbClr val="FFFF00"/>
                          </a:highlight>
                          <a:latin typeface="Merriweather Light"/>
                          <a:ea typeface="Merriweather Light"/>
                          <a:cs typeface="Merriweather Light"/>
                          <a:sym typeface="Merriweather Light"/>
                        </a:rPr>
                        <a:t>FINAL </a:t>
                      </a:r>
                      <a:endParaRPr sz="800">
                        <a:latin typeface="Merriweather Light"/>
                        <a:ea typeface="Merriweather Light"/>
                        <a:cs typeface="Merriweather Light"/>
                        <a:sym typeface="Merriweather Light"/>
                      </a:endParaRPr>
                    </a:p>
                  </a:txBody>
                  <a:tcPr marT="63500" marB="63500" marR="63500" marL="63500"/>
                </a:tc>
              </a:tr>
            </a:tbl>
          </a:graphicData>
        </a:graphic>
      </p:graphicFrame>
      <p:graphicFrame>
        <p:nvGraphicFramePr>
          <p:cNvPr id="184" name="Google Shape;184;p32"/>
          <p:cNvGraphicFramePr/>
          <p:nvPr/>
        </p:nvGraphicFramePr>
        <p:xfrm>
          <a:off x="4724400" y="1295400"/>
          <a:ext cx="3000000" cy="3000000"/>
        </p:xfrm>
        <a:graphic>
          <a:graphicData uri="http://schemas.openxmlformats.org/drawingml/2006/table">
            <a:tbl>
              <a:tblPr>
                <a:noFill/>
                <a:tableStyleId>{7CD6A1B4-D0E9-4EBD-8153-F016F7DF01F0}</a:tableStyleId>
              </a:tblPr>
              <a:tblGrid>
                <a:gridCol w="1447650"/>
                <a:gridCol w="2444750"/>
              </a:tblGrid>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9:00am - 10:45am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- 11:00am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Ready Writing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Art Memory</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10:00am - 11:00am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- 11:00am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- 11:15am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Science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Art Memory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Modern Oratory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11:00am - 12:00pm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11:30pm - 12:30pm </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Spelling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Poetry Interpretation </a:t>
                      </a:r>
                      <a:r>
                        <a:rPr lang="en" sz="800">
                          <a:highlight>
                            <a:srgbClr val="FFFF00"/>
                          </a:highlight>
                          <a:latin typeface="Merriweather Light"/>
                          <a:ea typeface="Merriweather Light"/>
                          <a:cs typeface="Merriweather Light"/>
                          <a:sym typeface="Merriweather Light"/>
                        </a:rPr>
                        <a:t>FINAL</a:t>
                      </a:r>
                      <a:endParaRPr sz="800">
                        <a:highlight>
                          <a:srgbClr val="00FF00"/>
                        </a:highlight>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11:00am - 12:00pm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10:00am - 11:15am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Spelling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Modern Oratory </a:t>
                      </a:r>
                      <a:r>
                        <a:rPr lang="en" sz="800">
                          <a:solidFill>
                            <a:schemeClr val="dk1"/>
                          </a:solidFill>
                          <a:highlight>
                            <a:srgbClr val="FFFF00"/>
                          </a:highlight>
                          <a:latin typeface="Merriweather"/>
                          <a:ea typeface="Merriweather"/>
                          <a:cs typeface="Merriweather"/>
                          <a:sym typeface="Merriweather"/>
                        </a:rPr>
                        <a:t>PRELIM</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12:30pm - 1:30pm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12:30pm - 1:30pm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1:00pm - 2:00pm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Information Skills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Listening Skills </a:t>
                      </a:r>
                      <a:r>
                        <a:rPr lang="en" sz="1100">
                          <a:highlight>
                            <a:srgbClr val="00FF00"/>
                          </a:highlight>
                          <a:latin typeface="Merriweather Light"/>
                          <a:ea typeface="Merriweather Light"/>
                          <a:cs typeface="Merriweather Light"/>
                          <a:sym typeface="Merriweather Light"/>
                        </a:rPr>
                        <a:t>OR</a:t>
                      </a:r>
                      <a:endParaRPr sz="1100">
                        <a:highlight>
                          <a:srgbClr val="00FF00"/>
                        </a:highlight>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Impromptu Speaking</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1:30pm - 2:30pm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1:30pm - 2:30pm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Math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Dictionary Skills</a:t>
                      </a:r>
                      <a:endParaRPr sz="1100">
                        <a:latin typeface="Merriweather Light"/>
                        <a:ea typeface="Merriweather Light"/>
                        <a:cs typeface="Merriweather Light"/>
                        <a:sym typeface="Merriweather Light"/>
                      </a:endParaRPr>
                    </a:p>
                  </a:txBody>
                  <a:tcPr marT="63500" marB="63500" marR="63500" marL="63500"/>
                </a:tc>
              </a:tr>
              <a:tr h="12700">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2:30pm - 3:30pm</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2:30pm - 3:30pm</a:t>
                      </a:r>
                      <a:endParaRPr sz="1100">
                        <a:latin typeface="Merriweather Light"/>
                        <a:ea typeface="Merriweather Light"/>
                        <a:cs typeface="Merriweather Light"/>
                        <a:sym typeface="Merriweather Light"/>
                      </a:endParaRPr>
                    </a:p>
                  </a:txBody>
                  <a:tcPr marT="63500" marB="63500" marR="63500" marL="63500"/>
                </a:tc>
                <a:tc>
                  <a:txBody>
                    <a:bodyPr/>
                    <a:lstStyle/>
                    <a:p>
                      <a:pPr indent="0" lvl="0" marL="0" rtl="0" algn="l">
                        <a:spcBef>
                          <a:spcPts val="0"/>
                        </a:spcBef>
                        <a:spcAft>
                          <a:spcPts val="0"/>
                        </a:spcAft>
                        <a:buNone/>
                      </a:pPr>
                      <a:r>
                        <a:rPr lang="en" sz="1100">
                          <a:latin typeface="Merriweather Light"/>
                          <a:ea typeface="Merriweather Light"/>
                          <a:cs typeface="Merriweather Light"/>
                          <a:sym typeface="Merriweather Light"/>
                        </a:rPr>
                        <a:t>Modern Oratory </a:t>
                      </a:r>
                      <a:r>
                        <a:rPr lang="en" sz="800">
                          <a:highlight>
                            <a:srgbClr val="FFFF00"/>
                          </a:highlight>
                          <a:latin typeface="Merriweather Light"/>
                          <a:ea typeface="Merriweather Light"/>
                          <a:cs typeface="Merriweather Light"/>
                          <a:sym typeface="Merriweather Light"/>
                        </a:rPr>
                        <a:t>FINAL </a:t>
                      </a:r>
                      <a:r>
                        <a:rPr lang="en" sz="1100">
                          <a:highlight>
                            <a:srgbClr val="FFFF00"/>
                          </a:highlight>
                          <a:latin typeface="Merriweather Light"/>
                          <a:ea typeface="Merriweather Light"/>
                          <a:cs typeface="Merriweather Light"/>
                          <a:sym typeface="Merriweather Light"/>
                        </a:rPr>
                        <a:t> </a:t>
                      </a:r>
                      <a:r>
                        <a:rPr lang="en" sz="1100">
                          <a:highlight>
                            <a:srgbClr val="00FF00"/>
                          </a:highlight>
                          <a:latin typeface="Merriweather Light"/>
                          <a:ea typeface="Merriweather Light"/>
                          <a:cs typeface="Merriweather Light"/>
                          <a:sym typeface="Merriweather Light"/>
                        </a:rPr>
                        <a:t>OR</a:t>
                      </a:r>
                      <a:endParaRPr sz="1100">
                        <a:latin typeface="Merriweather Light"/>
                        <a:ea typeface="Merriweather Light"/>
                        <a:cs typeface="Merriweather Light"/>
                        <a:sym typeface="Merriweather Light"/>
                      </a:endParaRPr>
                    </a:p>
                    <a:p>
                      <a:pPr indent="0" lvl="0" marL="0" rtl="0" algn="l">
                        <a:spcBef>
                          <a:spcPts val="0"/>
                        </a:spcBef>
                        <a:spcAft>
                          <a:spcPts val="0"/>
                        </a:spcAft>
                        <a:buNone/>
                      </a:pPr>
                      <a:r>
                        <a:rPr lang="en" sz="1100">
                          <a:latin typeface="Merriweather Light"/>
                          <a:ea typeface="Merriweather Light"/>
                          <a:cs typeface="Merriweather Light"/>
                          <a:sym typeface="Merriweather Light"/>
                        </a:rPr>
                        <a:t>Maps Graphs Charts </a:t>
                      </a:r>
                      <a:endParaRPr sz="1100">
                        <a:latin typeface="Merriweather Light"/>
                        <a:ea typeface="Merriweather Light"/>
                        <a:cs typeface="Merriweather Light"/>
                        <a:sym typeface="Merriweather Light"/>
                      </a:endParaRPr>
                    </a:p>
                  </a:txBody>
                  <a:tcPr marT="63500" marB="63500" marR="63500" marL="63500"/>
                </a:tc>
              </a:tr>
            </a:tbl>
          </a:graphicData>
        </a:graphic>
      </p:graphicFrame>
      <p:sp>
        <p:nvSpPr>
          <p:cNvPr id="185" name="Google Shape;185;p32"/>
          <p:cNvSpPr txBox="1"/>
          <p:nvPr>
            <p:ph type="title"/>
          </p:nvPr>
        </p:nvSpPr>
        <p:spPr>
          <a:xfrm>
            <a:off x="290200" y="30450"/>
            <a:ext cx="8620200" cy="9852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400">
                <a:solidFill>
                  <a:srgbClr val="980000"/>
                </a:solidFill>
                <a:latin typeface="Merriweather"/>
                <a:ea typeface="Merriweather"/>
                <a:cs typeface="Merriweather"/>
                <a:sym typeface="Merriweather"/>
              </a:rPr>
              <a:t>CONTEST SCHEDULE BY GRADE LEVEL</a:t>
            </a:r>
            <a:endParaRPr b="1" sz="1400">
              <a:solidFill>
                <a:srgbClr val="980000"/>
              </a:solidFill>
              <a:latin typeface="Merriweather"/>
              <a:ea typeface="Merriweather"/>
              <a:cs typeface="Merriweather"/>
              <a:sym typeface="Merriweather"/>
            </a:endParaRPr>
          </a:p>
          <a:p>
            <a:pPr indent="0" lvl="0" marL="0" rtl="0" algn="ctr">
              <a:spcBef>
                <a:spcPts val="0"/>
              </a:spcBef>
              <a:spcAft>
                <a:spcPts val="0"/>
              </a:spcAft>
              <a:buNone/>
            </a:pPr>
            <a:r>
              <a:rPr lang="en" sz="1200">
                <a:solidFill>
                  <a:schemeClr val="dk2"/>
                </a:solidFill>
                <a:latin typeface="Merriweather"/>
                <a:ea typeface="Merriweather"/>
                <a:cs typeface="Merriweather"/>
                <a:sym typeface="Merriweather"/>
              </a:rPr>
              <a:t>The schedule is usually the same for both District and State Level Contests</a:t>
            </a:r>
            <a:endParaRPr sz="1200">
              <a:solidFill>
                <a:schemeClr val="dk2"/>
              </a:solidFill>
              <a:latin typeface="Merriweather"/>
              <a:ea typeface="Merriweather"/>
              <a:cs typeface="Merriweather"/>
              <a:sym typeface="Merriweather"/>
            </a:endParaRPr>
          </a:p>
          <a:p>
            <a:pPr indent="0" lvl="0" marL="0" rtl="0" algn="ctr">
              <a:spcBef>
                <a:spcPts val="0"/>
              </a:spcBef>
              <a:spcAft>
                <a:spcPts val="0"/>
              </a:spcAft>
              <a:buNone/>
            </a:pPr>
            <a:r>
              <a:rPr lang="en" sz="1300">
                <a:solidFill>
                  <a:schemeClr val="dk2"/>
                </a:solidFill>
                <a:highlight>
                  <a:srgbClr val="00FF00"/>
                </a:highlight>
                <a:latin typeface="Merriweather"/>
                <a:ea typeface="Merriweather"/>
                <a:cs typeface="Merriweather"/>
                <a:sym typeface="Merriweather"/>
              </a:rPr>
              <a:t>DUE TO SCHEDULING CONFLICTS, STUDENTS MUST CHOOSE BETWEEN THE SUBJECTS OVERLAPPING IN TIMING</a:t>
            </a:r>
            <a:endParaRPr sz="1300">
              <a:solidFill>
                <a:schemeClr val="dk2"/>
              </a:solidFill>
              <a:highlight>
                <a:srgbClr val="00FF00"/>
              </a:highlight>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1828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PSIA STUDY MATERIALS</a:t>
            </a:r>
            <a:endParaRPr b="1" sz="2400">
              <a:solidFill>
                <a:srgbClr val="980000"/>
              </a:solidFill>
              <a:latin typeface="Merriweather"/>
              <a:ea typeface="Merriweather"/>
              <a:cs typeface="Merriweather"/>
              <a:sym typeface="Merriweather"/>
            </a:endParaRPr>
          </a:p>
        </p:txBody>
      </p:sp>
      <p:sp>
        <p:nvSpPr>
          <p:cNvPr id="191" name="Google Shape;191;p33"/>
          <p:cNvSpPr txBox="1"/>
          <p:nvPr>
            <p:ph idx="1" type="body"/>
          </p:nvPr>
        </p:nvSpPr>
        <p:spPr>
          <a:xfrm>
            <a:off x="489750" y="813150"/>
            <a:ext cx="4927500" cy="3879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400">
                <a:latin typeface="Merriweather"/>
                <a:ea typeface="Merriweather"/>
                <a:cs typeface="Merriweather"/>
                <a:sym typeface="Merriweather"/>
              </a:rPr>
              <a:t>To help you prepare your child for the contests, study materials and practice tests will be available for you online after your registration is complete in the month of May. It would be ideal for you to coach your child at home during the summer vacation. This way your child will get a head start on learning important skills.</a:t>
            </a:r>
            <a:endParaRPr sz="1400">
              <a:latin typeface="Merriweather"/>
              <a:ea typeface="Merriweather"/>
              <a:cs typeface="Merriweather"/>
              <a:sym typeface="Merriweather"/>
            </a:endParaRPr>
          </a:p>
          <a:p>
            <a:pPr indent="0" lvl="0" marL="0" rtl="0" algn="l">
              <a:lnSpc>
                <a:spcPct val="100000"/>
              </a:lnSpc>
              <a:spcBef>
                <a:spcPts val="1200"/>
              </a:spcBef>
              <a:spcAft>
                <a:spcPts val="0"/>
              </a:spcAft>
              <a:buNone/>
            </a:pPr>
            <a:r>
              <a:rPr lang="en" sz="1400">
                <a:latin typeface="Merriweather"/>
                <a:ea typeface="Merriweather"/>
                <a:cs typeface="Merriweather"/>
                <a:sym typeface="Merriweather"/>
              </a:rPr>
              <a:t>When school reopens in Fall (August/September), weekly after school classes will be organized to coach your child. You may enroll your child in these classes or continue coaching at home. Ideally, you can choose to do both.</a:t>
            </a:r>
            <a:endParaRPr sz="1400">
              <a:latin typeface="Merriweather"/>
              <a:ea typeface="Merriweather"/>
              <a:cs typeface="Merriweather"/>
              <a:sym typeface="Merriweather"/>
            </a:endParaRPr>
          </a:p>
          <a:p>
            <a:pPr indent="0" lvl="0" marL="0" rtl="0" algn="l">
              <a:lnSpc>
                <a:spcPct val="100000"/>
              </a:lnSpc>
              <a:spcBef>
                <a:spcPts val="1200"/>
              </a:spcBef>
              <a:spcAft>
                <a:spcPts val="0"/>
              </a:spcAft>
              <a:buNone/>
            </a:pPr>
            <a:r>
              <a:rPr lang="en" sz="1400">
                <a:latin typeface="Merriweather"/>
                <a:ea typeface="Merriweather"/>
                <a:cs typeface="Merriweather"/>
                <a:sym typeface="Merriweather"/>
              </a:rPr>
              <a:t>You can access the after school coaching schedule on our website at: </a:t>
            </a:r>
            <a:endParaRPr sz="1400">
              <a:latin typeface="Merriweather"/>
              <a:ea typeface="Merriweather"/>
              <a:cs typeface="Merriweather"/>
              <a:sym typeface="Merriweather"/>
            </a:endParaRPr>
          </a:p>
          <a:p>
            <a:pPr indent="0" lvl="0" marL="0" rtl="0" algn="l">
              <a:lnSpc>
                <a:spcPct val="100000"/>
              </a:lnSpc>
              <a:spcBef>
                <a:spcPts val="1200"/>
              </a:spcBef>
              <a:spcAft>
                <a:spcPts val="1200"/>
              </a:spcAft>
              <a:buNone/>
            </a:pPr>
            <a:r>
              <a:rPr lang="en" sz="1400" u="sng">
                <a:solidFill>
                  <a:schemeClr val="hlink"/>
                </a:solidFill>
                <a:latin typeface="Merriweather"/>
                <a:ea typeface="Merriweather"/>
                <a:cs typeface="Merriweather"/>
                <a:sym typeface="Merriweather"/>
                <a:hlinkClick r:id="rId3"/>
              </a:rPr>
              <a:t>https://www.alhadi.com/student-life/psia.html</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p:txBody>
      </p:sp>
      <p:pic>
        <p:nvPicPr>
          <p:cNvPr id="192" name="Google Shape;192;p33"/>
          <p:cNvPicPr preferRelativeResize="0"/>
          <p:nvPr/>
        </p:nvPicPr>
        <p:blipFill>
          <a:blip r:embed="rId4">
            <a:alphaModFix/>
          </a:blip>
          <a:stretch>
            <a:fillRect/>
          </a:stretch>
        </p:blipFill>
        <p:spPr>
          <a:xfrm>
            <a:off x="5645850" y="813150"/>
            <a:ext cx="3076313" cy="4101751"/>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1828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PSIA REGISTRATION</a:t>
            </a:r>
            <a:endParaRPr b="1" sz="2400">
              <a:solidFill>
                <a:srgbClr val="980000"/>
              </a:solidFill>
              <a:latin typeface="Merriweather"/>
              <a:ea typeface="Merriweather"/>
              <a:cs typeface="Merriweather"/>
              <a:sym typeface="Merriweather"/>
            </a:endParaRPr>
          </a:p>
        </p:txBody>
      </p:sp>
      <p:sp>
        <p:nvSpPr>
          <p:cNvPr id="198" name="Google Shape;198;p34"/>
          <p:cNvSpPr txBox="1"/>
          <p:nvPr>
            <p:ph idx="1" type="body"/>
          </p:nvPr>
        </p:nvSpPr>
        <p:spPr>
          <a:xfrm>
            <a:off x="718350" y="1117950"/>
            <a:ext cx="3613200" cy="28629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400">
                <a:latin typeface="Merriweather"/>
                <a:ea typeface="Merriweather"/>
                <a:cs typeface="Merriweather"/>
                <a:sym typeface="Merriweather"/>
              </a:rPr>
              <a:t>Please fill out the registration form within ten days of receiving the signup email.</a:t>
            </a:r>
            <a:endParaRPr sz="1400">
              <a:latin typeface="Merriweather"/>
              <a:ea typeface="Merriweather"/>
              <a:cs typeface="Merriweather"/>
              <a:sym typeface="Merriweather"/>
            </a:endParaRPr>
          </a:p>
          <a:p>
            <a:pPr indent="0" lvl="0" marL="0" rtl="0" algn="l">
              <a:lnSpc>
                <a:spcPct val="100000"/>
              </a:lnSpc>
              <a:spcBef>
                <a:spcPts val="1200"/>
              </a:spcBef>
              <a:spcAft>
                <a:spcPts val="0"/>
              </a:spcAft>
              <a:buNone/>
            </a:pPr>
            <a:r>
              <a:rPr lang="en" sz="1400">
                <a:latin typeface="Merriweather"/>
                <a:ea typeface="Merriweather"/>
                <a:cs typeface="Merriweather"/>
                <a:sym typeface="Merriweather"/>
              </a:rPr>
              <a:t>There is a $15 flat registration fee, that  goes towards purchasing study materials and our membership in the PSIA program.</a:t>
            </a:r>
            <a:endParaRPr sz="1400">
              <a:latin typeface="Merriweather"/>
              <a:ea typeface="Merriweather"/>
              <a:cs typeface="Merriweather"/>
              <a:sym typeface="Merriweather"/>
            </a:endParaRPr>
          </a:p>
          <a:p>
            <a:pPr indent="0" lvl="0" marL="0" rtl="0" algn="l">
              <a:lnSpc>
                <a:spcPct val="100000"/>
              </a:lnSpc>
              <a:spcBef>
                <a:spcPts val="1200"/>
              </a:spcBef>
              <a:spcAft>
                <a:spcPts val="1200"/>
              </a:spcAft>
              <a:buNone/>
            </a:pPr>
            <a:r>
              <a:rPr lang="en" sz="1400">
                <a:latin typeface="Merriweather"/>
                <a:ea typeface="Merriweather"/>
                <a:cs typeface="Merriweather"/>
                <a:sym typeface="Merriweather"/>
              </a:rPr>
              <a:t>Ideally, it is best to sign up for two to maximum three subjects (contest categories). Please try to avoid signing up for too many subjects.</a:t>
            </a:r>
            <a:endParaRPr sz="1400">
              <a:latin typeface="Merriweather"/>
              <a:ea typeface="Merriweather"/>
              <a:cs typeface="Merriweather"/>
              <a:sym typeface="Merriweather"/>
            </a:endParaRPr>
          </a:p>
        </p:txBody>
      </p:sp>
      <p:pic>
        <p:nvPicPr>
          <p:cNvPr id="199" name="Google Shape;199;p34"/>
          <p:cNvPicPr preferRelativeResize="0"/>
          <p:nvPr/>
        </p:nvPicPr>
        <p:blipFill>
          <a:blip r:embed="rId3">
            <a:alphaModFix/>
          </a:blip>
          <a:stretch>
            <a:fillRect/>
          </a:stretch>
        </p:blipFill>
        <p:spPr>
          <a:xfrm>
            <a:off x="4448175" y="1117950"/>
            <a:ext cx="4155525" cy="3116644"/>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30450"/>
            <a:ext cx="8520600" cy="5232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80000"/>
                </a:solidFill>
                <a:latin typeface="Merriweather"/>
                <a:ea typeface="Merriweather"/>
                <a:cs typeface="Merriweather"/>
                <a:sym typeface="Merriweather"/>
              </a:rPr>
              <a:t>PARENT VOLUNTEERS</a:t>
            </a:r>
            <a:endParaRPr b="1" sz="2200">
              <a:solidFill>
                <a:srgbClr val="980000"/>
              </a:solidFill>
              <a:latin typeface="Merriweather"/>
              <a:ea typeface="Merriweather"/>
              <a:cs typeface="Merriweather"/>
              <a:sym typeface="Merriweather"/>
            </a:endParaRPr>
          </a:p>
        </p:txBody>
      </p:sp>
      <p:sp>
        <p:nvSpPr>
          <p:cNvPr id="205" name="Google Shape;205;p35"/>
          <p:cNvSpPr txBox="1"/>
          <p:nvPr>
            <p:ph idx="1" type="body"/>
          </p:nvPr>
        </p:nvSpPr>
        <p:spPr>
          <a:xfrm>
            <a:off x="248600" y="432150"/>
            <a:ext cx="8520600" cy="40944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400">
                <a:latin typeface="Merriweather"/>
                <a:ea typeface="Merriweather"/>
                <a:cs typeface="Merriweather"/>
                <a:sym typeface="Merriweather"/>
              </a:rPr>
              <a:t>PSIA is a volunteer based organization. </a:t>
            </a:r>
            <a:r>
              <a:rPr b="1" lang="en" sz="1400">
                <a:latin typeface="Merriweather"/>
                <a:ea typeface="Merriweather"/>
                <a:cs typeface="Merriweather"/>
                <a:sym typeface="Merriweather"/>
              </a:rPr>
              <a:t>For each child enrolled, at least one parent/guardian/adult family member will be required to volunteer at the contest. </a:t>
            </a:r>
            <a:endParaRPr b="1"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latin typeface="Merriweather"/>
                <a:ea typeface="Merriweather"/>
                <a:cs typeface="Merriweather"/>
                <a:sym typeface="Merriweather"/>
              </a:rPr>
              <a:t>Volunteer </a:t>
            </a:r>
            <a:r>
              <a:rPr b="1" lang="en" sz="1400">
                <a:latin typeface="Merriweather"/>
                <a:ea typeface="Merriweather"/>
                <a:cs typeface="Merriweather"/>
                <a:sym typeface="Merriweather"/>
              </a:rPr>
              <a:t>help is needed at both District and State contests. </a:t>
            </a:r>
            <a:endParaRPr b="1" sz="14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b="1" sz="8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400">
                <a:solidFill>
                  <a:srgbClr val="980000"/>
                </a:solidFill>
                <a:latin typeface="Merriweather"/>
                <a:ea typeface="Merriweather"/>
                <a:cs typeface="Merriweather"/>
                <a:sym typeface="Merriweather"/>
              </a:rPr>
              <a:t>You can choose to volunteer in any of the following categories:</a:t>
            </a:r>
            <a:endParaRPr sz="1400">
              <a:solidFill>
                <a:srgbClr val="980000"/>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Register as a Contest Director</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Register as an Assistant Contest Director</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Help with Grading papers at the Competition</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Hall Monitor (making sure the hallways are quiet during contests)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Contest Monitor</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Carpooling students (who have permission to participate but have difficulty in reaching the campus).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Arranging snacks &amp; food for our student contestants. It’s a full day of contests.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Overseeing/monitoring students while their parents volunteer at other contests.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Escorting students to contests from a central location within the premises.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Judge for speech contests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200">
                <a:latin typeface="Merriweather"/>
                <a:ea typeface="Merriweather"/>
                <a:cs typeface="Merriweather"/>
                <a:sym typeface="Merriweather"/>
              </a:rPr>
              <a:t>Judge writing contests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600">
                <a:solidFill>
                  <a:srgbClr val="980000"/>
                </a:solidFill>
                <a:latin typeface="Merriweather"/>
                <a:ea typeface="Merriweather"/>
                <a:cs typeface="Merriweather"/>
                <a:sym typeface="Merriweather"/>
              </a:rPr>
              <a:t>Thank you for making a difference!</a:t>
            </a:r>
            <a:endParaRPr b="1" sz="1600">
              <a:solidFill>
                <a:srgbClr val="980000"/>
              </a:solidFill>
              <a:latin typeface="Merriweather"/>
              <a:ea typeface="Merriweather"/>
              <a:cs typeface="Merriweather"/>
              <a:sym typeface="Merriweather"/>
            </a:endParaRPr>
          </a:p>
        </p:txBody>
      </p:sp>
      <p:pic>
        <p:nvPicPr>
          <p:cNvPr id="206" name="Google Shape;206;p35"/>
          <p:cNvPicPr preferRelativeResize="0"/>
          <p:nvPr/>
        </p:nvPicPr>
        <p:blipFill>
          <a:blip r:embed="rId3">
            <a:alphaModFix/>
          </a:blip>
          <a:stretch>
            <a:fillRect/>
          </a:stretch>
        </p:blipFill>
        <p:spPr>
          <a:xfrm>
            <a:off x="4741150" y="3229425"/>
            <a:ext cx="3580498" cy="1790249"/>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idx="1" type="body"/>
          </p:nvPr>
        </p:nvSpPr>
        <p:spPr>
          <a:xfrm>
            <a:off x="197550" y="2209800"/>
            <a:ext cx="8748900" cy="2586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Merriweather"/>
              <a:ea typeface="Merriweather"/>
              <a:cs typeface="Merriweather"/>
              <a:sym typeface="Merriweather"/>
            </a:endParaRPr>
          </a:p>
          <a:p>
            <a:pPr indent="0" lvl="0" marL="0" rtl="0" algn="l">
              <a:spcBef>
                <a:spcPts val="1200"/>
              </a:spcBef>
              <a:spcAft>
                <a:spcPts val="0"/>
              </a:spcAft>
              <a:buNone/>
            </a:pPr>
            <a:r>
              <a:rPr lang="en" sz="1600">
                <a:latin typeface="Merriweather"/>
                <a:ea typeface="Merriweather"/>
                <a:cs typeface="Merriweather"/>
                <a:sym typeface="Merriweather"/>
              </a:rPr>
              <a:t>For more information, please visit: </a:t>
            </a:r>
            <a:endParaRPr sz="1600">
              <a:latin typeface="Merriweather"/>
              <a:ea typeface="Merriweather"/>
              <a:cs typeface="Merriweather"/>
              <a:sym typeface="Merriweather"/>
            </a:endParaRPr>
          </a:p>
          <a:p>
            <a:pPr indent="0" lvl="0" marL="0" rtl="0" algn="l">
              <a:spcBef>
                <a:spcPts val="1200"/>
              </a:spcBef>
              <a:spcAft>
                <a:spcPts val="0"/>
              </a:spcAft>
              <a:buNone/>
            </a:pPr>
            <a:r>
              <a:rPr lang="en" sz="1600" u="sng">
                <a:solidFill>
                  <a:srgbClr val="980000"/>
                </a:solidFill>
                <a:latin typeface="Merriweather"/>
                <a:ea typeface="Merriweather"/>
                <a:cs typeface="Merriweather"/>
                <a:sym typeface="Merriweather"/>
                <a:hlinkClick r:id="rId3">
                  <a:extLst>
                    <a:ext uri="{A12FA001-AC4F-418D-AE19-62706E023703}">
                      <ahyp:hlinkClr val="tx"/>
                    </a:ext>
                  </a:extLst>
                </a:hlinkClick>
              </a:rPr>
              <a:t>https://www.psiaacademics.org/</a:t>
            </a:r>
            <a:r>
              <a:rPr lang="en" sz="1600">
                <a:solidFill>
                  <a:srgbClr val="980000"/>
                </a:solidFill>
                <a:latin typeface="Merriweather"/>
                <a:ea typeface="Merriweather"/>
                <a:cs typeface="Merriweather"/>
                <a:sym typeface="Merriweather"/>
              </a:rPr>
              <a:t> </a:t>
            </a:r>
            <a:endParaRPr sz="1600">
              <a:solidFill>
                <a:srgbClr val="980000"/>
              </a:solidFill>
              <a:latin typeface="Merriweather"/>
              <a:ea typeface="Merriweather"/>
              <a:cs typeface="Merriweather"/>
              <a:sym typeface="Merriweather"/>
            </a:endParaRPr>
          </a:p>
          <a:p>
            <a:pPr indent="0" lvl="0" marL="0" rtl="0" algn="l">
              <a:spcBef>
                <a:spcPts val="1200"/>
              </a:spcBef>
              <a:spcAft>
                <a:spcPts val="0"/>
              </a:spcAft>
              <a:buNone/>
            </a:pPr>
            <a:r>
              <a:rPr lang="en" sz="1600" u="sng">
                <a:solidFill>
                  <a:srgbClr val="980000"/>
                </a:solidFill>
                <a:latin typeface="Merriweather"/>
                <a:ea typeface="Merriweather"/>
                <a:cs typeface="Merriweather"/>
                <a:sym typeface="Merriweather"/>
                <a:hlinkClick r:id="rId4">
                  <a:extLst>
                    <a:ext uri="{A12FA001-AC4F-418D-AE19-62706E023703}">
                      <ahyp:hlinkClr val="tx"/>
                    </a:ext>
                  </a:extLst>
                </a:hlinkClick>
              </a:rPr>
              <a:t>https://www.alhadi.com/student-life/psia.html</a:t>
            </a:r>
            <a:r>
              <a:rPr lang="en" sz="1600">
                <a:solidFill>
                  <a:srgbClr val="980000"/>
                </a:solidFill>
                <a:latin typeface="Merriweather"/>
                <a:ea typeface="Merriweather"/>
                <a:cs typeface="Merriweather"/>
                <a:sym typeface="Merriweather"/>
              </a:rPr>
              <a:t> </a:t>
            </a:r>
            <a:endParaRPr sz="1600">
              <a:solidFill>
                <a:srgbClr val="980000"/>
              </a:solidFill>
              <a:latin typeface="Merriweather"/>
              <a:ea typeface="Merriweather"/>
              <a:cs typeface="Merriweather"/>
              <a:sym typeface="Merriweather"/>
            </a:endParaRPr>
          </a:p>
          <a:p>
            <a:pPr indent="0" lvl="0" marL="0" rtl="0" algn="l">
              <a:spcBef>
                <a:spcPts val="1200"/>
              </a:spcBef>
              <a:spcAft>
                <a:spcPts val="0"/>
              </a:spcAft>
              <a:buNone/>
            </a:pPr>
            <a:r>
              <a:t/>
            </a:r>
            <a:endParaRPr sz="1600">
              <a:solidFill>
                <a:srgbClr val="980000"/>
              </a:solidFill>
              <a:latin typeface="Merriweather"/>
              <a:ea typeface="Merriweather"/>
              <a:cs typeface="Merriweather"/>
              <a:sym typeface="Merriweather"/>
            </a:endParaRPr>
          </a:p>
          <a:p>
            <a:pPr indent="0" lvl="0" marL="0" rtl="0" algn="l">
              <a:spcBef>
                <a:spcPts val="1200"/>
              </a:spcBef>
              <a:spcAft>
                <a:spcPts val="1200"/>
              </a:spcAft>
              <a:buNone/>
            </a:pPr>
            <a:r>
              <a:rPr lang="en" sz="1400">
                <a:latin typeface="Merriweather"/>
                <a:ea typeface="Merriweather"/>
                <a:cs typeface="Merriweather"/>
                <a:sym typeface="Merriweather"/>
              </a:rPr>
              <a:t>Please contact the Student Life Coordinator for any questions at: </a:t>
            </a:r>
            <a:r>
              <a:rPr lang="en" sz="1400">
                <a:solidFill>
                  <a:srgbClr val="980000"/>
                </a:solidFill>
                <a:latin typeface="Merriweather"/>
                <a:ea typeface="Merriweather"/>
                <a:cs typeface="Merriweather"/>
                <a:sym typeface="Merriweather"/>
              </a:rPr>
              <a:t>sshahnawaz@alhadi.com</a:t>
            </a:r>
            <a:endParaRPr sz="1400">
              <a:solidFill>
                <a:srgbClr val="980000"/>
              </a:solidFill>
              <a:latin typeface="Merriweather"/>
              <a:ea typeface="Merriweather"/>
              <a:cs typeface="Merriweather"/>
              <a:sym typeface="Merriweather"/>
            </a:endParaRPr>
          </a:p>
        </p:txBody>
      </p:sp>
      <p:pic>
        <p:nvPicPr>
          <p:cNvPr id="212" name="Google Shape;212;p36"/>
          <p:cNvPicPr preferRelativeResize="0"/>
          <p:nvPr/>
        </p:nvPicPr>
        <p:blipFill>
          <a:blip r:embed="rId5">
            <a:alphaModFix/>
          </a:blip>
          <a:stretch>
            <a:fillRect/>
          </a:stretch>
        </p:blipFill>
        <p:spPr>
          <a:xfrm>
            <a:off x="311692" y="276900"/>
            <a:ext cx="3047376" cy="1714150"/>
          </a:xfrm>
          <a:prstGeom prst="rect">
            <a:avLst/>
          </a:prstGeom>
          <a:noFill/>
          <a:ln>
            <a:noFill/>
          </a:ln>
        </p:spPr>
      </p:pic>
      <p:pic>
        <p:nvPicPr>
          <p:cNvPr id="213" name="Google Shape;213;p36"/>
          <p:cNvPicPr preferRelativeResize="0"/>
          <p:nvPr/>
        </p:nvPicPr>
        <p:blipFill>
          <a:blip r:embed="rId6">
            <a:alphaModFix/>
          </a:blip>
          <a:stretch>
            <a:fillRect/>
          </a:stretch>
        </p:blipFill>
        <p:spPr>
          <a:xfrm>
            <a:off x="5531650" y="276900"/>
            <a:ext cx="2931325" cy="3908400"/>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88275"/>
            <a:ext cx="8520600" cy="5850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rgbClr val="980000"/>
                </a:solidFill>
                <a:latin typeface="Merriweather"/>
                <a:ea typeface="Merriweather"/>
                <a:cs typeface="Merriweather"/>
                <a:sym typeface="Merriweather"/>
              </a:rPr>
              <a:t>ABOUT PSIA</a:t>
            </a:r>
            <a:endParaRPr b="1" sz="2600">
              <a:solidFill>
                <a:srgbClr val="980000"/>
              </a:solidFill>
              <a:latin typeface="Merriweather"/>
              <a:ea typeface="Merriweather"/>
              <a:cs typeface="Merriweather"/>
              <a:sym typeface="Merriweather"/>
            </a:endParaRPr>
          </a:p>
        </p:txBody>
      </p:sp>
      <p:sp>
        <p:nvSpPr>
          <p:cNvPr id="71" name="Google Shape;71;p15"/>
          <p:cNvSpPr txBox="1"/>
          <p:nvPr>
            <p:ph idx="1" type="body"/>
          </p:nvPr>
        </p:nvSpPr>
        <p:spPr>
          <a:xfrm>
            <a:off x="208200" y="520875"/>
            <a:ext cx="6171300" cy="4556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600">
                <a:solidFill>
                  <a:schemeClr val="dk1"/>
                </a:solidFill>
                <a:latin typeface="Merriweather"/>
                <a:ea typeface="Merriweather"/>
                <a:cs typeface="Merriweather"/>
                <a:sym typeface="Merriweather"/>
              </a:rPr>
              <a:t>The PSIA Mission: </a:t>
            </a:r>
            <a:r>
              <a:rPr lang="en" sz="1600">
                <a:solidFill>
                  <a:srgbClr val="000000"/>
                </a:solidFill>
                <a:latin typeface="Merriweather"/>
                <a:ea typeface="Merriweather"/>
                <a:cs typeface="Merriweather"/>
                <a:sym typeface="Merriweather"/>
              </a:rPr>
              <a:t>To inspire private, parochial, charter, and homeschool student achievement through academic competition.</a:t>
            </a:r>
            <a:endParaRPr sz="16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1400">
                <a:latin typeface="Merriweather"/>
                <a:ea typeface="Merriweather"/>
                <a:cs typeface="Merriweather"/>
                <a:sym typeface="Merriweather"/>
              </a:rPr>
              <a:t>With 19 contest categories covering a wide range of disciplines, PSIA is an exciting opportunity for students in grades 1 through 8 to engage in academic competition with their peers throughout the state of Texas.</a:t>
            </a:r>
            <a:endParaRPr sz="1400">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lang="en" sz="1400">
                <a:latin typeface="Merriweather"/>
                <a:ea typeface="Merriweather"/>
                <a:cs typeface="Merriweather"/>
                <a:sym typeface="Merriweather"/>
              </a:rPr>
              <a:t>The academic competitive programs of Private Schools Interscholastic Association (PSIA) primarily motivate students to:</a:t>
            </a:r>
            <a:endParaRPr sz="1400">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lang="en" sz="1400">
                <a:solidFill>
                  <a:srgbClr val="980000"/>
                </a:solidFill>
                <a:latin typeface="Merriweather"/>
                <a:ea typeface="Merriweather"/>
                <a:cs typeface="Merriweather"/>
                <a:sym typeface="Merriweather"/>
              </a:rPr>
              <a:t>• find new excitement in learning;</a:t>
            </a:r>
            <a:endParaRPr sz="1400">
              <a:solidFill>
                <a:srgbClr val="980000"/>
              </a:solidFill>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lang="en" sz="1400">
                <a:solidFill>
                  <a:srgbClr val="980000"/>
                </a:solidFill>
                <a:latin typeface="Merriweather"/>
                <a:ea typeface="Merriweather"/>
                <a:cs typeface="Merriweather"/>
                <a:sym typeface="Merriweather"/>
              </a:rPr>
              <a:t>• achieve a higher mastery level; and</a:t>
            </a:r>
            <a:endParaRPr sz="1400">
              <a:solidFill>
                <a:srgbClr val="980000"/>
              </a:solidFill>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lang="en" sz="1400">
                <a:solidFill>
                  <a:srgbClr val="980000"/>
                </a:solidFill>
                <a:latin typeface="Merriweather"/>
                <a:ea typeface="Merriweather"/>
                <a:cs typeface="Merriweather"/>
                <a:sym typeface="Merriweather"/>
              </a:rPr>
              <a:t>• receive recognition and awards for academic excellence.</a:t>
            </a:r>
            <a:endParaRPr sz="1400">
              <a:solidFill>
                <a:srgbClr val="980000"/>
              </a:solidFill>
              <a:latin typeface="Merriweather"/>
              <a:ea typeface="Merriweather"/>
              <a:cs typeface="Merriweather"/>
              <a:sym typeface="Merriweather"/>
            </a:endParaRPr>
          </a:p>
          <a:p>
            <a:pPr indent="0" lvl="0" marL="0" rtl="0" algn="l">
              <a:lnSpc>
                <a:spcPct val="100000"/>
              </a:lnSpc>
              <a:spcBef>
                <a:spcPts val="1200"/>
              </a:spcBef>
              <a:spcAft>
                <a:spcPts val="1200"/>
              </a:spcAft>
              <a:buNone/>
            </a:pPr>
            <a:r>
              <a:rPr lang="en" sz="1400">
                <a:latin typeface="Merriweather"/>
                <a:ea typeface="Merriweather"/>
                <a:cs typeface="Merriweather"/>
                <a:sym typeface="Merriweather"/>
              </a:rPr>
              <a:t>PSIA programs are designed to support the basic academic curricula and are easily implemented into daily studies to enrich academic skills.</a:t>
            </a:r>
            <a:endParaRPr sz="1400">
              <a:latin typeface="Merriweather"/>
              <a:ea typeface="Merriweather"/>
              <a:cs typeface="Merriweather"/>
              <a:sym typeface="Merriweather"/>
            </a:endParaRPr>
          </a:p>
        </p:txBody>
      </p:sp>
      <p:pic>
        <p:nvPicPr>
          <p:cNvPr id="72" name="Google Shape;72;p15"/>
          <p:cNvPicPr preferRelativeResize="0"/>
          <p:nvPr/>
        </p:nvPicPr>
        <p:blipFill>
          <a:blip r:embed="rId3">
            <a:alphaModFix/>
          </a:blip>
          <a:stretch>
            <a:fillRect/>
          </a:stretch>
        </p:blipFill>
        <p:spPr>
          <a:xfrm>
            <a:off x="6481774" y="520875"/>
            <a:ext cx="2393801" cy="4257225"/>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04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COMPETITION LEVELS</a:t>
            </a:r>
            <a:endParaRPr b="1" sz="2400">
              <a:solidFill>
                <a:srgbClr val="980000"/>
              </a:solidFill>
              <a:latin typeface="Merriweather"/>
              <a:ea typeface="Merriweather"/>
              <a:cs typeface="Merriweather"/>
              <a:sym typeface="Merriweather"/>
            </a:endParaRPr>
          </a:p>
        </p:txBody>
      </p:sp>
      <p:sp>
        <p:nvSpPr>
          <p:cNvPr id="78" name="Google Shape;78;p16"/>
          <p:cNvSpPr txBox="1"/>
          <p:nvPr>
            <p:ph idx="1" type="body"/>
          </p:nvPr>
        </p:nvSpPr>
        <p:spPr>
          <a:xfrm>
            <a:off x="61800" y="584550"/>
            <a:ext cx="9005100" cy="43407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1600">
                <a:solidFill>
                  <a:srgbClr val="980000"/>
                </a:solidFill>
                <a:latin typeface="Merriweather"/>
                <a:ea typeface="Merriweather"/>
                <a:cs typeface="Merriweather"/>
                <a:sym typeface="Merriweather"/>
              </a:rPr>
              <a:t>THERE ARE THREE LEVELS OF THIS COMPETITION:</a:t>
            </a:r>
            <a:endParaRPr b="1" sz="1600">
              <a:solidFill>
                <a:srgbClr val="980000"/>
              </a:solidFill>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b="1" lang="en" sz="1400">
                <a:latin typeface="Merriweather"/>
                <a:ea typeface="Merriweather"/>
                <a:cs typeface="Merriweather"/>
                <a:sym typeface="Merriweather"/>
              </a:rPr>
              <a:t>SCHOOL COMPETITION: </a:t>
            </a:r>
            <a:r>
              <a:rPr lang="en" sz="1400">
                <a:latin typeface="Merriweather"/>
                <a:ea typeface="Merriweather"/>
                <a:cs typeface="Merriweather"/>
                <a:sym typeface="Merriweather"/>
              </a:rPr>
              <a:t>Registration for PSIA begins in the month of May for the next school year. Students are given access to online resources to help them explore and learn different subjects throughout Summer. At the beginning of the new school year in August/September, weekly after-school coaching classes begin for all students. After thorough preparation through these coaching classes as well as extra preparation at home (guided by parents), students compete at school in mid February to determine the top two/three students from each grade and each subject (contest category). The top performing students advance to compete at the District Level competition. </a:t>
            </a:r>
            <a:endParaRPr sz="1400">
              <a:latin typeface="Merriweather"/>
              <a:ea typeface="Merriweather"/>
              <a:cs typeface="Merriweather"/>
              <a:sym typeface="Merriweather"/>
            </a:endParaRPr>
          </a:p>
          <a:p>
            <a:pPr indent="0" lvl="0" marL="0" rtl="0" algn="l">
              <a:lnSpc>
                <a:spcPct val="100000"/>
              </a:lnSpc>
              <a:spcBef>
                <a:spcPts val="1200"/>
              </a:spcBef>
              <a:spcAft>
                <a:spcPts val="0"/>
              </a:spcAft>
              <a:buClr>
                <a:schemeClr val="dk1"/>
              </a:buClr>
              <a:buSzPts val="1100"/>
              <a:buFont typeface="Arial"/>
              <a:buNone/>
            </a:pPr>
            <a:r>
              <a:rPr b="1" lang="en" sz="1400">
                <a:latin typeface="Merriweather"/>
                <a:ea typeface="Merriweather"/>
                <a:cs typeface="Merriweather"/>
                <a:sym typeface="Merriweather"/>
              </a:rPr>
              <a:t>DISTRICT COMPETITION:</a:t>
            </a:r>
            <a:r>
              <a:rPr lang="en" sz="1400">
                <a:latin typeface="Merriweather"/>
                <a:ea typeface="Merriweather"/>
                <a:cs typeface="Merriweather"/>
                <a:sym typeface="Merriweather"/>
              </a:rPr>
              <a:t> In the first week of March (usually the first Saturday of March), top performing students from Al-Hadi participate in a District Level competition. They compete against the top students from various other private schools in our district. The 2022-23 District Competition was at St Elizabeth Ann Seton School in Houston TX on March 4th. Winners at District go on to compete at State level.</a:t>
            </a:r>
            <a:endParaRPr sz="1400">
              <a:latin typeface="Merriweather"/>
              <a:ea typeface="Merriweather"/>
              <a:cs typeface="Merriweather"/>
              <a:sym typeface="Merriweather"/>
            </a:endParaRPr>
          </a:p>
          <a:p>
            <a:pPr indent="0" lvl="0" marL="0" rtl="0" algn="l">
              <a:lnSpc>
                <a:spcPct val="100000"/>
              </a:lnSpc>
              <a:spcBef>
                <a:spcPts val="1200"/>
              </a:spcBef>
              <a:spcAft>
                <a:spcPts val="1200"/>
              </a:spcAft>
              <a:buNone/>
            </a:pPr>
            <a:r>
              <a:rPr b="1" lang="en" sz="1400">
                <a:latin typeface="Merriweather"/>
                <a:ea typeface="Merriweather"/>
                <a:cs typeface="Merriweather"/>
                <a:sym typeface="Merriweather"/>
              </a:rPr>
              <a:t>STATE COMPETITION: </a:t>
            </a:r>
            <a:r>
              <a:rPr lang="en" sz="1400">
                <a:latin typeface="Merriweather"/>
                <a:ea typeface="Merriweather"/>
                <a:cs typeface="Merriweather"/>
                <a:sym typeface="Merriweather"/>
              </a:rPr>
              <a:t>Winners at District Level advance to the State Level competition held usually on the last Saturday of April. They compete against top winners from all over Texas. The last State competition was on April 29, 2023 at Texas Christian University, Fort Worth, TX.</a:t>
            </a:r>
            <a:endParaRPr sz="1400">
              <a:latin typeface="Merriweather"/>
              <a:ea typeface="Merriweather"/>
              <a:cs typeface="Merriweather"/>
              <a:sym typeface="Merriweather"/>
            </a:endParaRPr>
          </a:p>
        </p:txBody>
      </p:sp>
      <p:pic>
        <p:nvPicPr>
          <p:cNvPr id="79" name="Google Shape;79;p16"/>
          <p:cNvPicPr preferRelativeResize="0"/>
          <p:nvPr/>
        </p:nvPicPr>
        <p:blipFill>
          <a:blip r:embed="rId3">
            <a:alphaModFix/>
          </a:blip>
          <a:stretch>
            <a:fillRect/>
          </a:stretch>
        </p:blipFill>
        <p:spPr>
          <a:xfrm>
            <a:off x="7872975" y="0"/>
            <a:ext cx="1193798" cy="11937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82850"/>
            <a:ext cx="8520600" cy="4926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80000"/>
                </a:solidFill>
                <a:latin typeface="Merriweather"/>
                <a:ea typeface="Merriweather"/>
                <a:cs typeface="Merriweather"/>
                <a:sym typeface="Merriweather"/>
              </a:rPr>
              <a:t>PSIA CONTESTS</a:t>
            </a:r>
            <a:endParaRPr b="1" sz="1700">
              <a:solidFill>
                <a:srgbClr val="980000"/>
              </a:solidFill>
              <a:latin typeface="Merriweather"/>
              <a:ea typeface="Merriweather"/>
              <a:cs typeface="Merriweather"/>
              <a:sym typeface="Merriweather"/>
            </a:endParaRPr>
          </a:p>
        </p:txBody>
      </p:sp>
      <p:pic>
        <p:nvPicPr>
          <p:cNvPr id="85" name="Google Shape;85;p17"/>
          <p:cNvPicPr preferRelativeResize="0"/>
          <p:nvPr/>
        </p:nvPicPr>
        <p:blipFill>
          <a:blip r:embed="rId3">
            <a:alphaModFix/>
          </a:blip>
          <a:stretch>
            <a:fillRect/>
          </a:stretch>
        </p:blipFill>
        <p:spPr>
          <a:xfrm>
            <a:off x="4385225" y="666000"/>
            <a:ext cx="3991741" cy="4101749"/>
          </a:xfrm>
          <a:prstGeom prst="rect">
            <a:avLst/>
          </a:prstGeom>
          <a:noFill/>
          <a:ln cap="flat" cmpd="sng" w="19050">
            <a:solidFill>
              <a:srgbClr val="980000"/>
            </a:solidFill>
            <a:prstDash val="solid"/>
            <a:round/>
            <a:headEnd len="sm" w="sm" type="none"/>
            <a:tailEnd len="sm" w="sm" type="none"/>
          </a:ln>
        </p:spPr>
      </p:pic>
      <p:sp>
        <p:nvSpPr>
          <p:cNvPr id="86" name="Google Shape;86;p17"/>
          <p:cNvSpPr txBox="1"/>
          <p:nvPr/>
        </p:nvSpPr>
        <p:spPr>
          <a:xfrm>
            <a:off x="390500" y="1029525"/>
            <a:ext cx="39375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Merriweather"/>
                <a:ea typeface="Merriweather"/>
                <a:cs typeface="Merriweather"/>
                <a:sym typeface="Merriweather"/>
              </a:rPr>
              <a:t>Here’s a list of all contest categories students may register to participate in, according to grade level. </a:t>
            </a:r>
            <a:endParaRPr sz="1300">
              <a:solidFill>
                <a:schemeClr val="dk2"/>
              </a:solidFill>
              <a:latin typeface="Merriweather"/>
              <a:ea typeface="Merriweather"/>
              <a:cs typeface="Merriweather"/>
              <a:sym typeface="Merriweather"/>
            </a:endParaRPr>
          </a:p>
          <a:p>
            <a:pPr indent="0" lvl="0" marL="0" rtl="0" algn="l">
              <a:spcBef>
                <a:spcPts val="1200"/>
              </a:spcBef>
              <a:spcAft>
                <a:spcPts val="1200"/>
              </a:spcAft>
              <a:buNone/>
            </a:pPr>
            <a:r>
              <a:rPr lang="en" sz="1300">
                <a:solidFill>
                  <a:schemeClr val="dk2"/>
                </a:solidFill>
                <a:latin typeface="Merriweather"/>
                <a:ea typeface="Merriweather"/>
                <a:cs typeface="Merriweather"/>
                <a:sym typeface="Merriweather"/>
              </a:rPr>
              <a:t>The next few slides share more information on each competition category (subject) offered at each grade level from 1 to 8.</a:t>
            </a:r>
            <a:endParaRPr sz="1300">
              <a:solidFill>
                <a:schemeClr val="dk2"/>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392625" y="1117100"/>
            <a:ext cx="5353500" cy="2678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000">
                <a:latin typeface="Merriweather"/>
                <a:ea typeface="Merriweather"/>
                <a:cs typeface="Merriweather"/>
                <a:sym typeface="Merriweather"/>
              </a:rPr>
              <a:t>GRADE 1</a:t>
            </a:r>
            <a:endParaRPr b="1" sz="2000">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400">
                <a:latin typeface="Merriweather"/>
                <a:ea typeface="Merriweather"/>
                <a:cs typeface="Merriweather"/>
                <a:sym typeface="Merriweather"/>
              </a:rPr>
              <a:t>Subjects (contest categories) available at this grade level:</a:t>
            </a:r>
            <a:endParaRPr b="1" sz="1400">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400">
                <a:solidFill>
                  <a:srgbClr val="980000"/>
                </a:solidFill>
                <a:latin typeface="Merriweather"/>
                <a:ea typeface="Merriweather"/>
                <a:cs typeface="Merriweather"/>
                <a:sym typeface="Merriweather"/>
              </a:rPr>
              <a:t>Creative Writing:</a:t>
            </a:r>
            <a:r>
              <a:rPr lang="en" sz="1400">
                <a:latin typeface="Merriweather"/>
                <a:ea typeface="Merriweather"/>
                <a:cs typeface="Merriweather"/>
                <a:sym typeface="Merriweather"/>
              </a:rPr>
              <a:t> This event is designed to promote creativity and encourage writing skills at an early age. Using a prompt of 5 pictures, students have 30 minutes to create an original story based on the pictures. </a:t>
            </a:r>
            <a:endParaRPr sz="1400">
              <a:latin typeface="Merriweather"/>
              <a:ea typeface="Merriweather"/>
              <a:cs typeface="Merriweather"/>
              <a:sym typeface="Merriweather"/>
            </a:endParaRPr>
          </a:p>
          <a:p>
            <a:pPr indent="0" lvl="0" marL="0" rtl="0" algn="l">
              <a:lnSpc>
                <a:spcPct val="100000"/>
              </a:lnSpc>
              <a:spcBef>
                <a:spcPts val="1200"/>
              </a:spcBef>
              <a:spcAft>
                <a:spcPts val="1200"/>
              </a:spcAft>
              <a:buNone/>
            </a:pPr>
            <a:r>
              <a:rPr b="1" lang="en" sz="1400">
                <a:solidFill>
                  <a:srgbClr val="980000"/>
                </a:solidFill>
                <a:latin typeface="Merriweather"/>
                <a:ea typeface="Merriweather"/>
                <a:cs typeface="Merriweather"/>
                <a:sym typeface="Merriweather"/>
              </a:rPr>
              <a:t>Storytelling:</a:t>
            </a:r>
            <a:r>
              <a:rPr lang="en" sz="1400">
                <a:latin typeface="Merriweather"/>
                <a:ea typeface="Merriweather"/>
                <a:cs typeface="Merriweather"/>
                <a:sym typeface="Merriweather"/>
              </a:rPr>
              <a:t> Contestants hear a story that they retell before an audience. Presentations are evaluated on aspects of performance and overall effectiveness.</a:t>
            </a:r>
            <a:endParaRPr sz="1400">
              <a:latin typeface="Merriweather"/>
              <a:ea typeface="Merriweather"/>
              <a:cs typeface="Merriweather"/>
              <a:sym typeface="Merriweather"/>
            </a:endParaRPr>
          </a:p>
        </p:txBody>
      </p:sp>
      <p:sp>
        <p:nvSpPr>
          <p:cNvPr id="92" name="Google Shape;92;p18"/>
          <p:cNvSpPr txBox="1"/>
          <p:nvPr>
            <p:ph type="title"/>
          </p:nvPr>
        </p:nvSpPr>
        <p:spPr>
          <a:xfrm>
            <a:off x="311700" y="1828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SUBJECTS AT EACH GRADE LEVEL</a:t>
            </a:r>
            <a:endParaRPr b="1" sz="2400">
              <a:solidFill>
                <a:srgbClr val="980000"/>
              </a:solidFill>
              <a:latin typeface="Merriweather"/>
              <a:ea typeface="Merriweather"/>
              <a:cs typeface="Merriweather"/>
              <a:sym typeface="Merriweather"/>
            </a:endParaRPr>
          </a:p>
        </p:txBody>
      </p:sp>
      <p:pic>
        <p:nvPicPr>
          <p:cNvPr id="93" name="Google Shape;93;p18"/>
          <p:cNvPicPr preferRelativeResize="0"/>
          <p:nvPr/>
        </p:nvPicPr>
        <p:blipFill>
          <a:blip r:embed="rId3">
            <a:alphaModFix/>
          </a:blip>
          <a:stretch>
            <a:fillRect/>
          </a:stretch>
        </p:blipFill>
        <p:spPr>
          <a:xfrm>
            <a:off x="5867400" y="944775"/>
            <a:ext cx="2810556" cy="3747374"/>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340150" y="659900"/>
            <a:ext cx="5628600" cy="43098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000">
                <a:latin typeface="Merriweather"/>
                <a:ea typeface="Merriweather"/>
                <a:cs typeface="Merriweather"/>
                <a:sym typeface="Merriweather"/>
              </a:rPr>
              <a:t>GRADE 2</a:t>
            </a:r>
            <a:endParaRPr b="1" sz="2000">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400">
                <a:solidFill>
                  <a:srgbClr val="980000"/>
                </a:solidFill>
                <a:latin typeface="Merriweather"/>
                <a:ea typeface="Merriweather"/>
                <a:cs typeface="Merriweather"/>
                <a:sym typeface="Merriweather"/>
              </a:rPr>
              <a:t>Creative Writing:</a:t>
            </a:r>
            <a:r>
              <a:rPr lang="en" sz="1400">
                <a:latin typeface="Merriweather"/>
                <a:ea typeface="Merriweather"/>
                <a:cs typeface="Merriweather"/>
                <a:sym typeface="Merriweather"/>
              </a:rPr>
              <a:t> This event is designed to promote creativity and encourage writing skills at an early age. Using a prompt of 5 pictures, students have 30 minutes to create an original story based on the pictures. </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Storytelling:</a:t>
            </a:r>
            <a:r>
              <a:rPr lang="en" sz="1400">
                <a:latin typeface="Merriweather"/>
                <a:ea typeface="Merriweather"/>
                <a:cs typeface="Merriweather"/>
                <a:sym typeface="Merriweather"/>
              </a:rPr>
              <a:t> Contestants hear a story that they retell before an audience. Presentations are evaluated on aspects of performance and overall effectiveness.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Mathematics:</a:t>
            </a:r>
            <a:r>
              <a:rPr lang="en" sz="1400">
                <a:latin typeface="Merriweather"/>
                <a:ea typeface="Merriweather"/>
                <a:cs typeface="Merriweather"/>
                <a:sym typeface="Merriweather"/>
              </a:rPr>
              <a:t> In a comprehensive, multiple choice, 30-minute math test, students are challenged beyond their grade levels in a variety of general math questions.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Number Sense (Mental Math):</a:t>
            </a:r>
            <a:r>
              <a:rPr lang="en" sz="1400">
                <a:latin typeface="Merriweather"/>
                <a:ea typeface="Merriweather"/>
                <a:cs typeface="Merriweather"/>
                <a:sym typeface="Merriweather"/>
              </a:rPr>
              <a:t> Contestants find high-speed solutions to math problems in this exciting and challenging 10-minute contest in mental mathematics.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Spelling:</a:t>
            </a:r>
            <a:r>
              <a:rPr lang="en" sz="140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1400">
              <a:latin typeface="Merriweather"/>
              <a:ea typeface="Merriweather"/>
              <a:cs typeface="Merriweather"/>
              <a:sym typeface="Merriweather"/>
            </a:endParaRPr>
          </a:p>
        </p:txBody>
      </p:sp>
      <p:sp>
        <p:nvSpPr>
          <p:cNvPr id="99" name="Google Shape;99;p19"/>
          <p:cNvSpPr txBox="1"/>
          <p:nvPr>
            <p:ph type="title"/>
          </p:nvPr>
        </p:nvSpPr>
        <p:spPr>
          <a:xfrm>
            <a:off x="311700" y="1828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SUBJECTS AT EACH GRADE LEVEL</a:t>
            </a:r>
            <a:endParaRPr b="1" sz="2400">
              <a:solidFill>
                <a:srgbClr val="980000"/>
              </a:solidFill>
              <a:latin typeface="Merriweather"/>
              <a:ea typeface="Merriweather"/>
              <a:cs typeface="Merriweather"/>
              <a:sym typeface="Merriweather"/>
            </a:endParaRPr>
          </a:p>
        </p:txBody>
      </p:sp>
      <p:pic>
        <p:nvPicPr>
          <p:cNvPr id="100" name="Google Shape;100;p19"/>
          <p:cNvPicPr preferRelativeResize="0"/>
          <p:nvPr/>
        </p:nvPicPr>
        <p:blipFill>
          <a:blip r:embed="rId3">
            <a:alphaModFix/>
          </a:blip>
          <a:stretch>
            <a:fillRect/>
          </a:stretch>
        </p:blipFill>
        <p:spPr>
          <a:xfrm>
            <a:off x="6044950" y="1137000"/>
            <a:ext cx="2693025" cy="3590700"/>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02775" y="721375"/>
            <a:ext cx="5851500" cy="43098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000">
                <a:latin typeface="Merriweather"/>
                <a:ea typeface="Merriweather"/>
                <a:cs typeface="Merriweather"/>
                <a:sym typeface="Merriweather"/>
              </a:rPr>
              <a:t>GRADE 3</a:t>
            </a:r>
            <a:endParaRPr sz="1400">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400">
                <a:solidFill>
                  <a:srgbClr val="980000"/>
                </a:solidFill>
                <a:latin typeface="Merriweather"/>
                <a:ea typeface="Merriweather"/>
                <a:cs typeface="Merriweather"/>
                <a:sym typeface="Merriweather"/>
              </a:rPr>
              <a:t>Storytelling:</a:t>
            </a:r>
            <a:r>
              <a:rPr lang="en" sz="1400">
                <a:latin typeface="Merriweather"/>
                <a:ea typeface="Merriweather"/>
                <a:cs typeface="Merriweather"/>
                <a:sym typeface="Merriweather"/>
              </a:rPr>
              <a:t> Contestants hear a story that they retell before an audience. Presentations are evaluated on aspects of performance and overall effectiveness.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Mathematics:</a:t>
            </a:r>
            <a:r>
              <a:rPr lang="en" sz="1400">
                <a:latin typeface="Merriweather"/>
                <a:ea typeface="Merriweather"/>
                <a:cs typeface="Merriweather"/>
                <a:sym typeface="Merriweather"/>
              </a:rPr>
              <a:t> In a comprehensive, multiple choice, 30-minute math test, students are challenged beyond their grade levels in a variety of general math questions.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Number Sense </a:t>
            </a:r>
            <a:r>
              <a:rPr b="1" lang="en" sz="1400">
                <a:solidFill>
                  <a:srgbClr val="980000"/>
                </a:solidFill>
                <a:latin typeface="Merriweather"/>
                <a:ea typeface="Merriweather"/>
                <a:cs typeface="Merriweather"/>
                <a:sym typeface="Merriweather"/>
              </a:rPr>
              <a:t>(Mental Math)</a:t>
            </a:r>
            <a:r>
              <a:rPr b="1" lang="en" sz="1400">
                <a:solidFill>
                  <a:srgbClr val="980000"/>
                </a:solidFill>
                <a:latin typeface="Merriweather"/>
                <a:ea typeface="Merriweather"/>
                <a:cs typeface="Merriweather"/>
                <a:sym typeface="Merriweather"/>
              </a:rPr>
              <a:t>:</a:t>
            </a:r>
            <a:r>
              <a:rPr lang="en" sz="1400">
                <a:latin typeface="Merriweather"/>
                <a:ea typeface="Merriweather"/>
                <a:cs typeface="Merriweather"/>
                <a:sym typeface="Merriweather"/>
              </a:rPr>
              <a:t> Contestants find high-speed solutions to math problems in this exciting and challenging 10-minute contest in mental mathematics.</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Spelling:</a:t>
            </a:r>
            <a:r>
              <a:rPr lang="en" sz="140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14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400">
                <a:solidFill>
                  <a:srgbClr val="980000"/>
                </a:solidFill>
                <a:latin typeface="Merriweather"/>
                <a:ea typeface="Merriweather"/>
                <a:cs typeface="Merriweather"/>
                <a:sym typeface="Merriweather"/>
              </a:rPr>
              <a:t>Ready Writing: </a:t>
            </a:r>
            <a:r>
              <a:rPr lang="en" sz="1400">
                <a:latin typeface="Merriweather"/>
                <a:ea typeface="Merriweather"/>
                <a:cs typeface="Merriweather"/>
                <a:sym typeface="Merriweather"/>
              </a:rPr>
              <a:t>This event brings challenge for the gifted writer. Students are given a choice between two prompts. Each prompt defines the audience and provides or implies the purpose for writing.</a:t>
            </a:r>
            <a:endParaRPr sz="1400">
              <a:latin typeface="Merriweather"/>
              <a:ea typeface="Merriweather"/>
              <a:cs typeface="Merriweather"/>
              <a:sym typeface="Merriweather"/>
            </a:endParaRPr>
          </a:p>
        </p:txBody>
      </p:sp>
      <p:sp>
        <p:nvSpPr>
          <p:cNvPr id="106" name="Google Shape;106;p20"/>
          <p:cNvSpPr txBox="1"/>
          <p:nvPr>
            <p:ph type="title"/>
          </p:nvPr>
        </p:nvSpPr>
        <p:spPr>
          <a:xfrm>
            <a:off x="311700" y="106650"/>
            <a:ext cx="85206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980000"/>
                </a:solidFill>
                <a:latin typeface="Merriweather"/>
                <a:ea typeface="Merriweather"/>
                <a:cs typeface="Merriweather"/>
                <a:sym typeface="Merriweather"/>
              </a:rPr>
              <a:t>SUBJECTS AT EACH GRADE LEVEL</a:t>
            </a:r>
            <a:endParaRPr b="1" sz="2400">
              <a:solidFill>
                <a:srgbClr val="980000"/>
              </a:solidFill>
              <a:latin typeface="Merriweather"/>
              <a:ea typeface="Merriweather"/>
              <a:cs typeface="Merriweather"/>
              <a:sym typeface="Merriweather"/>
            </a:endParaRPr>
          </a:p>
        </p:txBody>
      </p:sp>
      <p:pic>
        <p:nvPicPr>
          <p:cNvPr id="107" name="Google Shape;107;p20"/>
          <p:cNvPicPr preferRelativeResize="0"/>
          <p:nvPr/>
        </p:nvPicPr>
        <p:blipFill>
          <a:blip r:embed="rId3">
            <a:alphaModFix/>
          </a:blip>
          <a:stretch>
            <a:fillRect/>
          </a:stretch>
        </p:blipFill>
        <p:spPr>
          <a:xfrm>
            <a:off x="210198" y="1010100"/>
            <a:ext cx="2756126" cy="3676199"/>
          </a:xfrm>
          <a:prstGeom prst="rect">
            <a:avLst/>
          </a:prstGeom>
          <a:noFill/>
          <a:ln cap="flat" cmpd="sng" w="19050">
            <a:solidFill>
              <a:srgbClr val="98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182850"/>
            <a:ext cx="8520600" cy="4926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000">
                <a:solidFill>
                  <a:srgbClr val="980000"/>
                </a:solidFill>
                <a:latin typeface="Merriweather"/>
                <a:ea typeface="Merriweather"/>
                <a:cs typeface="Merriweather"/>
                <a:sym typeface="Merriweather"/>
              </a:rPr>
              <a:t>SUBJECTS AT EACH GRADE LEVEL</a:t>
            </a:r>
            <a:endParaRPr b="1" sz="2000">
              <a:solidFill>
                <a:srgbClr val="980000"/>
              </a:solidFill>
              <a:latin typeface="Merriweather"/>
              <a:ea typeface="Merriweather"/>
              <a:cs typeface="Merriweather"/>
              <a:sym typeface="Merriweather"/>
            </a:endParaRPr>
          </a:p>
        </p:txBody>
      </p:sp>
      <p:sp>
        <p:nvSpPr>
          <p:cNvPr id="113" name="Google Shape;113;p21"/>
          <p:cNvSpPr txBox="1"/>
          <p:nvPr>
            <p:ph idx="1" type="body"/>
          </p:nvPr>
        </p:nvSpPr>
        <p:spPr>
          <a:xfrm>
            <a:off x="402150" y="569850"/>
            <a:ext cx="8339700" cy="44946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a:latin typeface="Merriweather"/>
                <a:ea typeface="Merriweather"/>
                <a:cs typeface="Merriweather"/>
                <a:sym typeface="Merriweather"/>
              </a:rPr>
              <a:t>GRADE 4</a:t>
            </a:r>
            <a:endParaRPr b="1">
              <a:latin typeface="Merriweather"/>
              <a:ea typeface="Merriweather"/>
              <a:cs typeface="Merriweather"/>
              <a:sym typeface="Merriweather"/>
            </a:endParaRPr>
          </a:p>
          <a:p>
            <a:pPr indent="0" lvl="0" marL="0" rtl="0" algn="l">
              <a:lnSpc>
                <a:spcPct val="100000"/>
              </a:lnSpc>
              <a:spcBef>
                <a:spcPts val="1200"/>
              </a:spcBef>
              <a:spcAft>
                <a:spcPts val="0"/>
              </a:spcAft>
              <a:buNone/>
            </a:pPr>
            <a:r>
              <a:rPr b="1" lang="en" sz="1200">
                <a:solidFill>
                  <a:srgbClr val="980000"/>
                </a:solidFill>
                <a:latin typeface="Merriweather"/>
                <a:ea typeface="Merriweather"/>
                <a:cs typeface="Merriweather"/>
                <a:sym typeface="Merriweather"/>
              </a:rPr>
              <a:t>Mathematics:</a:t>
            </a:r>
            <a:r>
              <a:rPr lang="en" sz="1200">
                <a:latin typeface="Merriweather"/>
                <a:ea typeface="Merriweather"/>
                <a:cs typeface="Merriweather"/>
                <a:sym typeface="Merriweather"/>
              </a:rPr>
              <a:t> In a comprehensive, multiple choice, 30-minute math test, students are challenged beyond their grade levels in a variety of general math questions.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Number Sense (Mental Math):</a:t>
            </a:r>
            <a:r>
              <a:rPr lang="en" sz="1200">
                <a:latin typeface="Merriweather"/>
                <a:ea typeface="Merriweather"/>
                <a:cs typeface="Merriweather"/>
                <a:sym typeface="Merriweather"/>
              </a:rPr>
              <a:t> Contestants find high-speed solutions to math problems in this exciting and challenging 10-minute contest in mental mathematics.</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Spelling:</a:t>
            </a:r>
            <a:r>
              <a:rPr lang="en" sz="1200">
                <a:latin typeface="Merriweather"/>
                <a:ea typeface="Merriweather"/>
                <a:cs typeface="Merriweather"/>
                <a:sym typeface="Merriweather"/>
              </a:rPr>
              <a:t> As spelling words are pronounced on an audio device, contestants may write or print each word. 25% of the test words come from the outside source dictionary; 75% come from the Spelling List. </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Ready Writing: </a:t>
            </a:r>
            <a:r>
              <a:rPr lang="en" sz="1200">
                <a:latin typeface="Merriweather"/>
                <a:ea typeface="Merriweather"/>
                <a:cs typeface="Merriweather"/>
                <a:sym typeface="Merriweather"/>
              </a:rPr>
              <a:t>This event brings challenge for the gifted writer. Students are given a choice between two prompts. Each prompt defines the audience and provides or implies the purpose for writing.</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Art Memory:</a:t>
            </a:r>
            <a:r>
              <a:rPr lang="en" sz="1200">
                <a:latin typeface="Merriweather"/>
                <a:ea typeface="Merriweather"/>
                <a:cs typeface="Merriweather"/>
                <a:sym typeface="Merriweather"/>
              </a:rPr>
              <a:t> Students are challenged to identify the artist and the work and answer questions about the art and the artists found in the Art Smart Bulletin, published every other year by TuneIn.</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Dictionary Skills:</a:t>
            </a:r>
            <a:r>
              <a:rPr lang="en" sz="1200">
                <a:latin typeface="Merriweather"/>
                <a:ea typeface="Merriweather"/>
                <a:cs typeface="Merriweather"/>
                <a:sym typeface="Merriweather"/>
              </a:rPr>
              <a:t> Students use all elements of the dictionary (Merriam Webster Collegiate Dictionary, 11th edition) in the contest room, as they learn practical techniques for extracting and applying resource information.</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Listening Skills:</a:t>
            </a:r>
            <a:r>
              <a:rPr lang="en" sz="1200">
                <a:latin typeface="Merriweather"/>
                <a:ea typeface="Merriweather"/>
                <a:cs typeface="Merriweather"/>
                <a:sym typeface="Merriweather"/>
              </a:rPr>
              <a:t> Good listening skills enhance any academic area, and the study materials are useful for all students. Contestants may take notes as they listen to the contest script on CD, and then use these notes as they answer objective test questions in 7 minutes. </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Maps, Graphs &amp; Charts (Geography):</a:t>
            </a:r>
            <a:r>
              <a:rPr lang="en" sz="1200">
                <a:latin typeface="Merriweather"/>
                <a:ea typeface="Merriweather"/>
                <a:cs typeface="Merriweather"/>
                <a:sym typeface="Merriweather"/>
              </a:rPr>
              <a:t> Tests include maps, graphs &amp; charts and multiple-choice questions derived from 2018 or newer editions of the Nystrom Desk Atlas, which students bring to the contest. The grade 6-8 test includes additional atlas, geography, and Texas history questions. </a:t>
            </a:r>
            <a:endParaRPr sz="12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200">
                <a:solidFill>
                  <a:srgbClr val="980000"/>
                </a:solidFill>
                <a:latin typeface="Merriweather"/>
                <a:ea typeface="Merriweather"/>
                <a:cs typeface="Merriweather"/>
                <a:sym typeface="Merriweather"/>
              </a:rPr>
              <a:t>Poetry Interpretation:</a:t>
            </a:r>
            <a:r>
              <a:rPr lang="en" sz="1200">
                <a:latin typeface="Merriweather"/>
                <a:ea typeface="Merriweather"/>
                <a:cs typeface="Merriweather"/>
                <a:sym typeface="Merriweather"/>
              </a:rPr>
              <a:t> Contestants select, prepare and read a literary PROSE selection within a six-minute time limit. Presentations are evaluated on aspects of performance and overall effectiveness. </a:t>
            </a:r>
            <a:endParaRPr sz="12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